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media/image5.jpeg" ContentType="image/jpeg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404041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404041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404041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404041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404041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404041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404041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404041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404041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04041"/>
        </a:fontRef>
        <a:srgbClr val="4040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DE4"/>
          </a:solidFill>
        </a:fill>
      </a:tcStyle>
    </a:wholeTbl>
    <a:band2H>
      <a:tcTxStyle b="def" i="def"/>
      <a:tcStyle>
        <a:tcBdr/>
        <a:fill>
          <a:solidFill>
            <a:srgbClr val="EAEF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04041"/>
        </a:fontRef>
        <a:srgbClr val="4040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04041"/>
        </a:fontRef>
        <a:srgbClr val="4040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04041"/>
        </a:fontRef>
        <a:srgbClr val="4040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404041"/>
        </a:fontRef>
        <a:srgbClr val="4040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04041"/>
              </a:solidFill>
              <a:prstDash val="solid"/>
              <a:round/>
            </a:ln>
          </a:top>
          <a:bottom>
            <a:ln w="25400" cap="flat">
              <a:solidFill>
                <a:srgbClr val="4040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04041"/>
              </a:solidFill>
              <a:prstDash val="solid"/>
              <a:round/>
            </a:ln>
          </a:top>
          <a:bottom>
            <a:ln w="25400" cap="flat">
              <a:solidFill>
                <a:srgbClr val="4040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04041"/>
        </a:fontRef>
        <a:srgbClr val="4040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0404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0404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0404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04041"/>
        </a:fontRef>
        <a:srgbClr val="404041"/>
      </a:tcTxStyle>
      <a:tcStyle>
        <a:tcBdr>
          <a:left>
            <a:ln w="12700" cap="flat">
              <a:solidFill>
                <a:srgbClr val="404041"/>
              </a:solidFill>
              <a:prstDash val="solid"/>
              <a:round/>
            </a:ln>
          </a:left>
          <a:right>
            <a:ln w="12700" cap="flat">
              <a:solidFill>
                <a:srgbClr val="404041"/>
              </a:solidFill>
              <a:prstDash val="solid"/>
              <a:round/>
            </a:ln>
          </a:right>
          <a:top>
            <a:ln w="12700" cap="flat">
              <a:solidFill>
                <a:srgbClr val="404041"/>
              </a:solidFill>
              <a:prstDash val="solid"/>
              <a:round/>
            </a:ln>
          </a:top>
          <a:bottom>
            <a:ln w="12700" cap="flat">
              <a:solidFill>
                <a:srgbClr val="404041"/>
              </a:solidFill>
              <a:prstDash val="solid"/>
              <a:round/>
            </a:ln>
          </a:bottom>
          <a:insideH>
            <a:ln w="12700" cap="flat">
              <a:solidFill>
                <a:srgbClr val="404041"/>
              </a:solidFill>
              <a:prstDash val="solid"/>
              <a:round/>
            </a:ln>
          </a:insideH>
          <a:insideV>
            <a:ln w="12700" cap="flat">
              <a:solidFill>
                <a:srgbClr val="404041"/>
              </a:solidFill>
              <a:prstDash val="solid"/>
              <a:round/>
            </a:ln>
          </a:insideV>
        </a:tcBdr>
        <a:fill>
          <a:solidFill>
            <a:srgbClr val="4040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404041"/>
        </a:fontRef>
        <a:srgbClr val="404041"/>
      </a:tcTxStyle>
      <a:tcStyle>
        <a:tcBdr>
          <a:left>
            <a:ln w="12700" cap="flat">
              <a:solidFill>
                <a:srgbClr val="404041"/>
              </a:solidFill>
              <a:prstDash val="solid"/>
              <a:round/>
            </a:ln>
          </a:left>
          <a:right>
            <a:ln w="12700" cap="flat">
              <a:solidFill>
                <a:srgbClr val="404041"/>
              </a:solidFill>
              <a:prstDash val="solid"/>
              <a:round/>
            </a:ln>
          </a:right>
          <a:top>
            <a:ln w="12700" cap="flat">
              <a:solidFill>
                <a:srgbClr val="404041"/>
              </a:solidFill>
              <a:prstDash val="solid"/>
              <a:round/>
            </a:ln>
          </a:top>
          <a:bottom>
            <a:ln w="12700" cap="flat">
              <a:solidFill>
                <a:srgbClr val="404041"/>
              </a:solidFill>
              <a:prstDash val="solid"/>
              <a:round/>
            </a:ln>
          </a:bottom>
          <a:insideH>
            <a:ln w="12700" cap="flat">
              <a:solidFill>
                <a:srgbClr val="404041"/>
              </a:solidFill>
              <a:prstDash val="solid"/>
              <a:round/>
            </a:ln>
          </a:insideH>
          <a:insideV>
            <a:ln w="12700" cap="flat">
              <a:solidFill>
                <a:srgbClr val="404041"/>
              </a:solidFill>
              <a:prstDash val="solid"/>
              <a:round/>
            </a:ln>
          </a:insideV>
        </a:tcBdr>
        <a:fill>
          <a:solidFill>
            <a:srgbClr val="404041">
              <a:alpha val="20000"/>
            </a:srgbClr>
          </a:solidFill>
        </a:fill>
      </a:tcStyle>
    </a:firstCol>
    <a:lastRow>
      <a:tcTxStyle b="on" i="off">
        <a:fontRef idx="minor">
          <a:srgbClr val="404041"/>
        </a:fontRef>
        <a:srgbClr val="404041"/>
      </a:tcTxStyle>
      <a:tcStyle>
        <a:tcBdr>
          <a:left>
            <a:ln w="12700" cap="flat">
              <a:solidFill>
                <a:srgbClr val="404041"/>
              </a:solidFill>
              <a:prstDash val="solid"/>
              <a:round/>
            </a:ln>
          </a:left>
          <a:right>
            <a:ln w="12700" cap="flat">
              <a:solidFill>
                <a:srgbClr val="404041"/>
              </a:solidFill>
              <a:prstDash val="solid"/>
              <a:round/>
            </a:ln>
          </a:right>
          <a:top>
            <a:ln w="50800" cap="flat">
              <a:solidFill>
                <a:srgbClr val="404041"/>
              </a:solidFill>
              <a:prstDash val="solid"/>
              <a:round/>
            </a:ln>
          </a:top>
          <a:bottom>
            <a:ln w="12700" cap="flat">
              <a:solidFill>
                <a:srgbClr val="404041"/>
              </a:solidFill>
              <a:prstDash val="solid"/>
              <a:round/>
            </a:ln>
          </a:bottom>
          <a:insideH>
            <a:ln w="12700" cap="flat">
              <a:solidFill>
                <a:srgbClr val="404041"/>
              </a:solidFill>
              <a:prstDash val="solid"/>
              <a:round/>
            </a:ln>
          </a:insideH>
          <a:insideV>
            <a:ln w="12700" cap="flat">
              <a:solidFill>
                <a:srgbClr val="4040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404041"/>
        </a:fontRef>
        <a:srgbClr val="404041"/>
      </a:tcTxStyle>
      <a:tcStyle>
        <a:tcBdr>
          <a:left>
            <a:ln w="12700" cap="flat">
              <a:solidFill>
                <a:srgbClr val="404041"/>
              </a:solidFill>
              <a:prstDash val="solid"/>
              <a:round/>
            </a:ln>
          </a:left>
          <a:right>
            <a:ln w="12700" cap="flat">
              <a:solidFill>
                <a:srgbClr val="404041"/>
              </a:solidFill>
              <a:prstDash val="solid"/>
              <a:round/>
            </a:ln>
          </a:right>
          <a:top>
            <a:ln w="12700" cap="flat">
              <a:solidFill>
                <a:srgbClr val="404041"/>
              </a:solidFill>
              <a:prstDash val="solid"/>
              <a:round/>
            </a:ln>
          </a:top>
          <a:bottom>
            <a:ln w="25400" cap="flat">
              <a:solidFill>
                <a:srgbClr val="404041"/>
              </a:solidFill>
              <a:prstDash val="solid"/>
              <a:round/>
            </a:ln>
          </a:bottom>
          <a:insideH>
            <a:ln w="12700" cap="flat">
              <a:solidFill>
                <a:srgbClr val="404041"/>
              </a:solidFill>
              <a:prstDash val="solid"/>
              <a:round/>
            </a:ln>
          </a:insideH>
          <a:insideV>
            <a:ln w="12700" cap="flat">
              <a:solidFill>
                <a:srgbClr val="4040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800" u="none">
                <a:solidFill>
                  <a:srgbClr val="404041"/>
                </a:solidFill>
                <a:latin typeface="Calibri"/>
              </a:defRPr>
            </a:pPr>
            <a:r>
              <a:rPr b="1" i="0" strike="noStrike" sz="1800" u="none">
                <a:solidFill>
                  <a:srgbClr val="404041"/>
                </a:solidFill>
                <a:latin typeface="Calibri"/>
              </a:rPr>
              <a:t>BIC COOs in submitted proposals</a:t>
            </a:r>
          </a:p>
        </c:rich>
      </c:tx>
      <c:layout>
        <c:manualLayout>
          <c:xMode val="edge"/>
          <c:yMode val="edge"/>
          <c:x val="0"/>
          <c:y val="0"/>
          <c:w val="1"/>
          <c:h val="0.263979"/>
        </c:manualLayout>
      </c:layout>
      <c:overlay val="1"/>
      <c:spPr>
        <a:noFill/>
        <a:effectLst/>
      </c:spPr>
    </c:title>
    <c:autoTitleDeleted val="1"/>
    <c:view3D>
      <c:rotX val="50"/>
      <c:hPercent val="50"/>
      <c:rotY val="0"/>
      <c:depthPercent val="10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337453"/>
          <c:w val="0.936612"/>
          <c:h val="0.650047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00B050"/>
            </a:solidFill>
            <a:ln w="12700" cap="flat">
              <a:noFill/>
              <a:miter lim="400000"/>
            </a:ln>
            <a:effectLst/>
            <a:sp3d prstMaterial="matte"/>
          </c:spPr>
          <c:explosion val="25"/>
          <c:dPt>
            <c:idx val="0"/>
            <c:explosion val="25"/>
            <c:spPr>
              <a:solidFill>
                <a:srgbClr val="00B050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1"/>
            <c:explosion val="25"/>
            <c:spPr>
              <a:solidFill>
                <a:srgbClr val="C00000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1" i="0" strike="noStrike" sz="16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1" i="0" strike="noStrike" sz="16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b="1" i="0" strike="noStrike" sz="16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BIC  Coo</c:v>
                </c:pt>
                <c:pt idx="1">
                  <c:v>non-BIC Coo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19.000000</c:v>
                </c:pt>
                <c:pt idx="1">
                  <c:v>84.000000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170183"/>
          <c:y val="0.0992623"/>
          <c:w val="0.982982"/>
          <c:h val="0.085974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000" u="none">
              <a:solidFill>
                <a:srgbClr val="404041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800" u="none">
                <a:solidFill>
                  <a:srgbClr val="404041"/>
                </a:solidFill>
                <a:latin typeface="Calibri"/>
              </a:defRPr>
            </a:pPr>
            <a:r>
              <a:rPr b="1" i="0" strike="noStrike" sz="1800" u="none">
                <a:solidFill>
                  <a:srgbClr val="404041"/>
                </a:solidFill>
                <a:latin typeface="Calibri"/>
              </a:rPr>
              <a:t>BIC COOs in selected proposals</a:t>
            </a:r>
          </a:p>
        </c:rich>
      </c:tx>
      <c:layout>
        <c:manualLayout>
          <c:xMode val="edge"/>
          <c:yMode val="edge"/>
          <c:x val="0"/>
          <c:y val="0"/>
          <c:w val="1"/>
          <c:h val="0.27979"/>
        </c:manualLayout>
      </c:layout>
      <c:overlay val="1"/>
      <c:spPr>
        <a:noFill/>
        <a:effectLst/>
      </c:spPr>
    </c:title>
    <c:autoTitleDeleted val="1"/>
    <c:view3D>
      <c:rotX val="50"/>
      <c:hPercent val="50"/>
      <c:rotY val="0"/>
      <c:depthPercent val="10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356558"/>
          <c:w val="0.99"/>
          <c:h val="0.630942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00B050"/>
            </a:solidFill>
            <a:ln w="12700" cap="flat">
              <a:noFill/>
              <a:miter lim="400000"/>
            </a:ln>
            <a:effectLst/>
            <a:sp3d prstMaterial="matte"/>
          </c:spPr>
          <c:explosion val="25"/>
          <c:dPt>
            <c:idx val="0"/>
            <c:explosion val="25"/>
            <c:spPr>
              <a:solidFill>
                <a:srgbClr val="00B050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1"/>
            <c:explosion val="25"/>
            <c:spPr>
              <a:solidFill>
                <a:srgbClr val="C00000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1" i="0" strike="noStrike" sz="16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1" i="0" strike="noStrike" sz="16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b="1" i="0" strike="noStrike" sz="16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BIC Coo</c:v>
                </c:pt>
                <c:pt idx="1">
                  <c:v>non-BIC Coo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9.000000</c:v>
                </c:pt>
                <c:pt idx="1">
                  <c:v>20.000000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290948"/>
          <c:y val="0.109488"/>
          <c:w val="0.970905"/>
          <c:h val="0.089268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000" u="none">
              <a:solidFill>
                <a:srgbClr val="404041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50"/>
      <c:hPercent val="50"/>
      <c:rotY val="0"/>
      <c:depthPercent val="10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175574"/>
          <c:h val="0.9875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00B050"/>
            </a:solidFill>
            <a:ln w="12700" cap="flat">
              <a:noFill/>
              <a:miter lim="400000"/>
            </a:ln>
            <a:effectLst/>
            <a:sp3d prstMaterial="matte"/>
          </c:spPr>
          <c:explosion val="25"/>
          <c:dPt>
            <c:idx val="0"/>
            <c:explosion val="25"/>
            <c:spPr>
              <a:solidFill>
                <a:srgbClr val="00B050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1"/>
            <c:explosion val="25"/>
            <c:spPr>
              <a:solidFill>
                <a:srgbClr val="C00000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1000" u="none">
                      <a:solidFill>
                        <a:srgbClr val="404041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1000" u="none">
                      <a:solidFill>
                        <a:srgbClr val="404041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404041"/>
                    </a:solidFill>
                    <a:latin typeface="Calibri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BIC (Full + Associate)</c:v>
                </c:pt>
                <c:pt idx="1">
                  <c:v>non-BIC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239.000000</c:v>
                </c:pt>
                <c:pt idx="1">
                  <c:v>951.000000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27605"/>
          <c:y val="0.281708"/>
          <c:w val="0.372395"/>
          <c:h val="0.1665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000" u="none">
              <a:solidFill>
                <a:srgbClr val="404041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50"/>
      <c:hPercent val="50"/>
      <c:rotY val="0"/>
      <c:depthPercent val="10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205332"/>
          <c:h val="0.9875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00B050"/>
            </a:solidFill>
            <a:ln w="12700" cap="flat">
              <a:noFill/>
              <a:miter lim="400000"/>
            </a:ln>
            <a:effectLst/>
            <a:sp3d prstMaterial="matte"/>
          </c:spPr>
          <c:explosion val="25"/>
          <c:dPt>
            <c:idx val="0"/>
            <c:explosion val="25"/>
            <c:spPr>
              <a:solidFill>
                <a:srgbClr val="00B050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1"/>
            <c:explosion val="25"/>
            <c:spPr>
              <a:solidFill>
                <a:srgbClr val="C00000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1000" u="none">
                      <a:solidFill>
                        <a:srgbClr val="404041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1000" u="none">
                      <a:solidFill>
                        <a:srgbClr val="404041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404041"/>
                    </a:solidFill>
                    <a:latin typeface="Calibri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BIC (Full + Associate)</c:v>
                </c:pt>
                <c:pt idx="1">
                  <c:v>non-BIC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91.000000</c:v>
                </c:pt>
                <c:pt idx="1">
                  <c:v>236.000000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15028"/>
          <c:y val="0.0514526"/>
          <c:w val="0.384972"/>
          <c:h val="0.17588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100" u="none">
              <a:solidFill>
                <a:srgbClr val="404041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1" name="Shape 3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long term strategy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7" name="Shape 4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Call 2016 submission statistics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9"/>
          <p:cNvSpPr/>
          <p:nvPr/>
        </p:nvSpPr>
        <p:spPr>
          <a:xfrm>
            <a:off x="254000" y="5067300"/>
            <a:ext cx="8601075" cy="965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4165" y="5261159"/>
            <a:ext cx="2922810" cy="55861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Text"/>
          <p:cNvSpPr txBox="1"/>
          <p:nvPr>
            <p:ph type="title"/>
          </p:nvPr>
        </p:nvSpPr>
        <p:spPr>
          <a:xfrm>
            <a:off x="685800" y="766121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b="0" sz="4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085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8161" y="157217"/>
            <a:ext cx="2808000" cy="84240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/>
          <p:nvPr>
            <p:ph type="title"/>
          </p:nvPr>
        </p:nvSpPr>
        <p:spPr>
          <a:xfrm>
            <a:off x="457200" y="534023"/>
            <a:ext cx="8229600" cy="583479"/>
          </a:xfrm>
          <a:prstGeom prst="rect">
            <a:avLst/>
          </a:prstGeom>
        </p:spPr>
        <p:txBody>
          <a:bodyPr/>
          <a:lstStyle>
            <a:lvl1pPr>
              <a:defRPr b="0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914400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914400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914400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914400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914400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Char char="»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cap="all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spcBef>
                <a:spcPts val="600"/>
              </a:spcBef>
              <a:buClr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buClrTx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914400">
              <a:spcBef>
                <a:spcPts val="600"/>
              </a:spcBef>
              <a:buClr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buClrTx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buClrTx/>
              <a:buChar char="»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400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914400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914400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0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Char char="»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9144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4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0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1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9144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9144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9144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9144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9144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Char char="»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Char char="»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4"/>
          <p:cNvSpPr/>
          <p:nvPr/>
        </p:nvSpPr>
        <p:spPr>
          <a:xfrm>
            <a:off x="254000" y="5067300"/>
            <a:ext cx="8601075" cy="965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4387" y="5260975"/>
            <a:ext cx="2922588" cy="558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xfrm>
            <a:off x="685800" y="766121"/>
            <a:ext cx="7772400" cy="1470026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b="0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1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5"/>
          <p:cNvGrpSpPr/>
          <p:nvPr/>
        </p:nvGrpSpPr>
        <p:grpSpPr>
          <a:xfrm>
            <a:off x="25400" y="31841"/>
            <a:ext cx="9144000" cy="1085852"/>
            <a:chOff x="0" y="0"/>
            <a:chExt cx="9144000" cy="1085851"/>
          </a:xfrm>
        </p:grpSpPr>
        <p:grpSp>
          <p:nvGrpSpPr>
            <p:cNvPr id="38" name="Group 43"/>
            <p:cNvGrpSpPr/>
            <p:nvPr/>
          </p:nvGrpSpPr>
          <p:grpSpPr>
            <a:xfrm>
              <a:off x="0" y="0"/>
              <a:ext cx="9144000" cy="1085852"/>
              <a:chOff x="0" y="0"/>
              <a:chExt cx="9144000" cy="1085851"/>
            </a:xfrm>
          </p:grpSpPr>
          <p:sp>
            <p:nvSpPr>
              <p:cNvPr id="36" name="Shape 41"/>
              <p:cNvSpPr/>
              <p:nvPr/>
            </p:nvSpPr>
            <p:spPr>
              <a:xfrm>
                <a:off x="0" y="0"/>
                <a:ext cx="9144000" cy="1085852"/>
              </a:xfrm>
              <a:prstGeom prst="rect">
                <a:avLst/>
              </a:prstGeom>
              <a:solidFill>
                <a:srgbClr val="D0D9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3200">
                    <a:solidFill>
                      <a:srgbClr val="527E8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" name="Shape 42"/>
              <p:cNvSpPr txBox="1"/>
              <p:nvPr/>
            </p:nvSpPr>
            <p:spPr>
              <a:xfrm>
                <a:off x="0" y="-1"/>
                <a:ext cx="9144000" cy="746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/>
              <a:p>
                <a:pPr defTabSz="914400">
                  <a:defRPr sz="1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  <a:p>
                <a:pPr defTabSz="914400">
                  <a:defRPr sz="2000">
                    <a:solidFill>
                      <a:srgbClr val="25361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    								</a:t>
                </a:r>
              </a:p>
            </p:txBody>
          </p:sp>
        </p:grpSp>
        <p:pic>
          <p:nvPicPr>
            <p:cNvPr id="39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46020" y="263617"/>
              <a:ext cx="2922810" cy="558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58"/>
          <p:cNvSpPr txBox="1"/>
          <p:nvPr/>
        </p:nvSpPr>
        <p:spPr>
          <a:xfrm>
            <a:off x="457200" y="541337"/>
            <a:ext cx="8229600" cy="48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lnSpc>
                <a:spcPct val="90000"/>
              </a:lnSpc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49" name="Shape 59"/>
          <p:cNvSpPr/>
          <p:nvPr>
            <p:ph type="pic" idx="13"/>
          </p:nvPr>
        </p:nvSpPr>
        <p:spPr>
          <a:xfrm>
            <a:off x="457200" y="1321404"/>
            <a:ext cx="8229600" cy="47564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457200" y="6181073"/>
            <a:ext cx="6821490" cy="38033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70"/>
          <p:cNvGrpSpPr/>
          <p:nvPr/>
        </p:nvGrpSpPr>
        <p:grpSpPr>
          <a:xfrm>
            <a:off x="0" y="-1588"/>
            <a:ext cx="9144000" cy="1085852"/>
            <a:chOff x="0" y="0"/>
            <a:chExt cx="9144000" cy="1085851"/>
          </a:xfrm>
        </p:grpSpPr>
        <p:sp>
          <p:nvSpPr>
            <p:cNvPr id="58" name="Shape 68"/>
            <p:cNvSpPr/>
            <p:nvPr/>
          </p:nvSpPr>
          <p:spPr>
            <a:xfrm>
              <a:off x="0" y="0"/>
              <a:ext cx="9144000" cy="1085852"/>
            </a:xfrm>
            <a:prstGeom prst="rect">
              <a:avLst/>
            </a:prstGeom>
            <a:solidFill>
              <a:srgbClr val="D0D9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3200">
                  <a:solidFill>
                    <a:srgbClr val="527E8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" name="Shape 69"/>
            <p:cNvSpPr txBox="1"/>
            <p:nvPr/>
          </p:nvSpPr>
          <p:spPr>
            <a:xfrm>
              <a:off x="0" y="0"/>
              <a:ext cx="9144000" cy="746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t">
              <a:spAutoFit/>
            </a:bodyPr>
            <a:lstStyle/>
            <a:p>
              <a:pPr defTabSz="914400"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defTabSz="914400">
                <a:defRPr sz="2000">
                  <a:solidFill>
                    <a:srgbClr val="25361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								</a:t>
              </a:r>
            </a:p>
          </p:txBody>
        </p:sp>
      </p:grpSp>
      <p:pic>
        <p:nvPicPr>
          <p:cNvPr id="61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2187" y="295275"/>
            <a:ext cx="2922589" cy="5588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itle Text"/>
          <p:cNvSpPr txBox="1"/>
          <p:nvPr>
            <p:ph type="title"/>
          </p:nvPr>
        </p:nvSpPr>
        <p:spPr>
          <a:xfrm>
            <a:off x="-12700" y="622923"/>
            <a:ext cx="8229600" cy="58347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xfrm>
            <a:off x="457200" y="534023"/>
            <a:ext cx="8229600" cy="583479"/>
          </a:xfrm>
          <a:prstGeom prst="rect">
            <a:avLst/>
          </a:prstGeom>
        </p:spPr>
        <p:txBody>
          <a:bodyPr/>
          <a:lstStyle>
            <a:lvl1pPr>
              <a:defRPr b="0" sz="2800"/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109"/>
          <p:cNvGrpSpPr/>
          <p:nvPr/>
        </p:nvGrpSpPr>
        <p:grpSpPr>
          <a:xfrm>
            <a:off x="0" y="-1588"/>
            <a:ext cx="9144000" cy="1085852"/>
            <a:chOff x="0" y="0"/>
            <a:chExt cx="9144000" cy="1085851"/>
          </a:xfrm>
        </p:grpSpPr>
        <p:sp>
          <p:nvSpPr>
            <p:cNvPr id="80" name="Shape 107"/>
            <p:cNvSpPr/>
            <p:nvPr/>
          </p:nvSpPr>
          <p:spPr>
            <a:xfrm>
              <a:off x="0" y="0"/>
              <a:ext cx="9144000" cy="1085852"/>
            </a:xfrm>
            <a:prstGeom prst="rect">
              <a:avLst/>
            </a:prstGeom>
            <a:solidFill>
              <a:srgbClr val="D0D9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3200">
                  <a:solidFill>
                    <a:srgbClr val="527E8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" name="Shape 108"/>
            <p:cNvSpPr txBox="1"/>
            <p:nvPr/>
          </p:nvSpPr>
          <p:spPr>
            <a:xfrm>
              <a:off x="0" y="0"/>
              <a:ext cx="9144000" cy="746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t">
              <a:spAutoFit/>
            </a:bodyPr>
            <a:lstStyle/>
            <a:p>
              <a:pPr defTabSz="914400"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defTabSz="914400">
                <a:defRPr sz="2000">
                  <a:solidFill>
                    <a:srgbClr val="25361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								</a:t>
              </a:r>
            </a:p>
          </p:txBody>
        </p:sp>
      </p:grpSp>
      <p:pic>
        <p:nvPicPr>
          <p:cNvPr id="83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2187" y="295275"/>
            <a:ext cx="2922589" cy="5588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itle Text"/>
          <p:cNvSpPr txBox="1"/>
          <p:nvPr>
            <p:ph type="title"/>
          </p:nvPr>
        </p:nvSpPr>
        <p:spPr>
          <a:xfrm>
            <a:off x="457200" y="541337"/>
            <a:ext cx="8229600" cy="668338"/>
          </a:xfrm>
          <a:prstGeom prst="rect">
            <a:avLst/>
          </a:prstGeom>
        </p:spPr>
        <p:txBody>
          <a:bodyPr/>
          <a:lstStyle>
            <a:lvl1pPr>
              <a:defRPr b="0" sz="2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21"/>
          <p:cNvGrpSpPr/>
          <p:nvPr/>
        </p:nvGrpSpPr>
        <p:grpSpPr>
          <a:xfrm>
            <a:off x="0" y="-1588"/>
            <a:ext cx="9144000" cy="1085852"/>
            <a:chOff x="0" y="0"/>
            <a:chExt cx="9144000" cy="1085851"/>
          </a:xfrm>
        </p:grpSpPr>
        <p:sp>
          <p:nvSpPr>
            <p:cNvPr id="92" name="Shape 119"/>
            <p:cNvSpPr/>
            <p:nvPr/>
          </p:nvSpPr>
          <p:spPr>
            <a:xfrm>
              <a:off x="0" y="0"/>
              <a:ext cx="9144000" cy="1085852"/>
            </a:xfrm>
            <a:prstGeom prst="rect">
              <a:avLst/>
            </a:prstGeom>
            <a:solidFill>
              <a:srgbClr val="D0D9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3200">
                  <a:solidFill>
                    <a:srgbClr val="527E8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" name="Shape 120"/>
            <p:cNvSpPr txBox="1"/>
            <p:nvPr/>
          </p:nvSpPr>
          <p:spPr>
            <a:xfrm>
              <a:off x="0" y="0"/>
              <a:ext cx="9144000" cy="746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t">
              <a:spAutoFit/>
            </a:bodyPr>
            <a:lstStyle/>
            <a:p>
              <a:pPr defTabSz="914400"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defTabSz="914400">
                <a:defRPr sz="2000">
                  <a:solidFill>
                    <a:srgbClr val="25361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								</a:t>
              </a:r>
            </a:p>
          </p:txBody>
        </p:sp>
      </p:grpSp>
      <p:pic>
        <p:nvPicPr>
          <p:cNvPr id="9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2187" y="295275"/>
            <a:ext cx="2922589" cy="5588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1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6097B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33"/>
          <p:cNvGrpSpPr/>
          <p:nvPr/>
        </p:nvGrpSpPr>
        <p:grpSpPr>
          <a:xfrm>
            <a:off x="0" y="-1588"/>
            <a:ext cx="9144000" cy="1085852"/>
            <a:chOff x="0" y="0"/>
            <a:chExt cx="9144000" cy="1085851"/>
          </a:xfrm>
        </p:grpSpPr>
        <p:sp>
          <p:nvSpPr>
            <p:cNvPr id="104" name="Shape 131"/>
            <p:cNvSpPr/>
            <p:nvPr/>
          </p:nvSpPr>
          <p:spPr>
            <a:xfrm>
              <a:off x="0" y="0"/>
              <a:ext cx="9144000" cy="1085852"/>
            </a:xfrm>
            <a:prstGeom prst="rect">
              <a:avLst/>
            </a:prstGeom>
            <a:solidFill>
              <a:srgbClr val="D0D9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 sz="3200">
                  <a:solidFill>
                    <a:srgbClr val="527E8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" name="Shape 132"/>
            <p:cNvSpPr txBox="1"/>
            <p:nvPr/>
          </p:nvSpPr>
          <p:spPr>
            <a:xfrm>
              <a:off x="0" y="0"/>
              <a:ext cx="9144000" cy="746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t">
              <a:spAutoFit/>
            </a:bodyPr>
            <a:lstStyle/>
            <a:p>
              <a:pPr defTabSz="914400">
                <a:defRPr sz="1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defTabSz="914400">
                <a:defRPr sz="2000">
                  <a:solidFill>
                    <a:srgbClr val="25361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								</a:t>
              </a:r>
            </a:p>
          </p:txBody>
        </p:sp>
      </p:grpSp>
      <p:pic>
        <p:nvPicPr>
          <p:cNvPr id="10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2187" y="295275"/>
            <a:ext cx="2922589" cy="55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le Text"/>
          <p:cNvSpPr txBox="1"/>
          <p:nvPr>
            <p:ph type="title"/>
          </p:nvPr>
        </p:nvSpPr>
        <p:spPr>
          <a:xfrm>
            <a:off x="457200" y="534023"/>
            <a:ext cx="8229600" cy="583479"/>
          </a:xfrm>
          <a:prstGeom prst="rect">
            <a:avLst/>
          </a:prstGeom>
        </p:spPr>
        <p:txBody>
          <a:bodyPr/>
          <a:lstStyle>
            <a:lvl1pPr>
              <a:defRPr b="0" sz="2800"/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/>
          <p:nvPr/>
        </p:nvGrpSpPr>
        <p:grpSpPr>
          <a:xfrm>
            <a:off x="0" y="-1589"/>
            <a:ext cx="9144000" cy="1085852"/>
            <a:chOff x="0" y="0"/>
            <a:chExt cx="9144000" cy="1085851"/>
          </a:xfrm>
        </p:grpSpPr>
        <p:grpSp>
          <p:nvGrpSpPr>
            <p:cNvPr id="4" name="Group 29"/>
            <p:cNvGrpSpPr/>
            <p:nvPr/>
          </p:nvGrpSpPr>
          <p:grpSpPr>
            <a:xfrm>
              <a:off x="0" y="-1"/>
              <a:ext cx="9144000" cy="1085852"/>
              <a:chOff x="0" y="0"/>
              <a:chExt cx="9144000" cy="1085851"/>
            </a:xfrm>
          </p:grpSpPr>
          <p:sp>
            <p:nvSpPr>
              <p:cNvPr id="2" name="Shape 27"/>
              <p:cNvSpPr/>
              <p:nvPr/>
            </p:nvSpPr>
            <p:spPr>
              <a:xfrm>
                <a:off x="0" y="0"/>
                <a:ext cx="9144000" cy="1085852"/>
              </a:xfrm>
              <a:prstGeom prst="rect">
                <a:avLst/>
              </a:prstGeom>
              <a:solidFill>
                <a:srgbClr val="D0D9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 sz="3200">
                    <a:solidFill>
                      <a:srgbClr val="527E8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" name="Shape 28"/>
              <p:cNvSpPr txBox="1"/>
              <p:nvPr/>
            </p:nvSpPr>
            <p:spPr>
              <a:xfrm>
                <a:off x="0" y="-1"/>
                <a:ext cx="9144000" cy="746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/>
              <a:p>
                <a:pPr defTabSz="914400">
                  <a:defRPr sz="19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  <a:p>
                <a:pPr defTabSz="914400">
                  <a:defRPr sz="2000">
                    <a:solidFill>
                      <a:srgbClr val="25361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    								</a:t>
                </a:r>
              </a:p>
            </p:txBody>
          </p:sp>
        </p:grpSp>
        <p:pic>
          <p:nvPicPr>
            <p:cNvPr id="5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71420" y="297045"/>
              <a:ext cx="2922810" cy="558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/>
          <p:nvPr>
            <p:ph type="title"/>
          </p:nvPr>
        </p:nvSpPr>
        <p:spPr>
          <a:xfrm>
            <a:off x="38100" y="635623"/>
            <a:ext cx="8229600" cy="58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457200" y="1870559"/>
            <a:ext cx="8229600" cy="425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600" u="none">
          <a:ln>
            <a:noFill/>
          </a:ln>
          <a:solidFill>
            <a:srgbClr val="404041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600" u="none">
          <a:ln>
            <a:noFill/>
          </a:ln>
          <a:solidFill>
            <a:srgbClr val="404041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600" u="none">
          <a:ln>
            <a:noFill/>
          </a:ln>
          <a:solidFill>
            <a:srgbClr val="404041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600" u="none">
          <a:ln>
            <a:noFill/>
          </a:ln>
          <a:solidFill>
            <a:srgbClr val="404041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600" u="none">
          <a:ln>
            <a:noFill/>
          </a:ln>
          <a:solidFill>
            <a:srgbClr val="404041"/>
          </a:solidFill>
          <a:uFillTx/>
          <a:latin typeface="Arial"/>
          <a:ea typeface="Arial"/>
          <a:cs typeface="Arial"/>
          <a:sym typeface="Arial"/>
        </a:defRPr>
      </a:lvl5pPr>
      <a:lvl6pPr marL="2468878" marR="0" indent="-182878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600" u="none">
          <a:ln>
            <a:noFill/>
          </a:ln>
          <a:solidFill>
            <a:srgbClr val="404041"/>
          </a:solidFill>
          <a:uFillTx/>
          <a:latin typeface="Arial"/>
          <a:ea typeface="Arial"/>
          <a:cs typeface="Arial"/>
          <a:sym typeface="Arial"/>
        </a:defRPr>
      </a:lvl6pPr>
      <a:lvl7pPr marL="2926078" marR="0" indent="-182878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600" u="none">
          <a:ln>
            <a:noFill/>
          </a:ln>
          <a:solidFill>
            <a:srgbClr val="404041"/>
          </a:solidFill>
          <a:uFillTx/>
          <a:latin typeface="Arial"/>
          <a:ea typeface="Arial"/>
          <a:cs typeface="Arial"/>
          <a:sym typeface="Arial"/>
        </a:defRPr>
      </a:lvl7pPr>
      <a:lvl8pPr marL="3383279" marR="0" indent="-182878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600" u="none">
          <a:ln>
            <a:noFill/>
          </a:ln>
          <a:solidFill>
            <a:srgbClr val="404041"/>
          </a:solidFill>
          <a:uFillTx/>
          <a:latin typeface="Arial"/>
          <a:ea typeface="Arial"/>
          <a:cs typeface="Arial"/>
          <a:sym typeface="Arial"/>
        </a:defRPr>
      </a:lvl8pPr>
      <a:lvl9pPr marL="3840479" marR="0" indent="-182879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600" u="none">
          <a:ln>
            <a:noFill/>
          </a:ln>
          <a:solidFill>
            <a:srgbClr val="40404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consortium.eu/join-us" TargetMode="Externa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e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157"/>
          <p:cNvSpPr txBox="1"/>
          <p:nvPr>
            <p:ph type="title"/>
          </p:nvPr>
        </p:nvSpPr>
        <p:spPr>
          <a:xfrm>
            <a:off x="685800" y="766120"/>
            <a:ext cx="7772400" cy="1470028"/>
          </a:xfrm>
          <a:prstGeom prst="rect">
            <a:avLst/>
          </a:prstGeom>
        </p:spPr>
        <p:txBody>
          <a:bodyPr/>
          <a:lstStyle/>
          <a:p>
            <a:pPr defTabSz="219454">
              <a:defRPr sz="1900"/>
            </a:pPr>
            <a:r>
              <a:t>The Bio-Based Industries Consortium</a:t>
            </a:r>
            <a:endParaRPr sz="1700"/>
          </a:p>
          <a:p>
            <a:pPr defTabSz="219454">
              <a:defRPr sz="1800"/>
            </a:pPr>
            <a:r>
              <a:t>Bridging	the gap between	lab and market	 and meeting societal challenges</a:t>
            </a:r>
            <a:br/>
            <a:br/>
            <a:br/>
          </a:p>
        </p:txBody>
      </p:sp>
      <p:sp>
        <p:nvSpPr>
          <p:cNvPr id="241" name="Shape 158"/>
          <p:cNvSpPr txBox="1"/>
          <p:nvPr/>
        </p:nvSpPr>
        <p:spPr>
          <a:xfrm>
            <a:off x="584200" y="5281929"/>
            <a:ext cx="3035300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600">
                <a:solidFill>
                  <a:schemeClr val="accent1"/>
                </a:solidFill>
              </a:defRPr>
            </a:pPr>
            <a:r>
              <a:t>Suzy Renckens</a:t>
            </a:r>
          </a:p>
          <a:p>
            <a:pPr>
              <a:defRPr sz="1400">
                <a:solidFill>
                  <a:schemeClr val="accent1"/>
                </a:solidFill>
              </a:defRPr>
            </a:pPr>
            <a:r>
              <a:t>Public Affairs and Communications</a:t>
            </a:r>
          </a:p>
        </p:txBody>
      </p:sp>
      <p:sp>
        <p:nvSpPr>
          <p:cNvPr id="242" name="Rectangle 1"/>
          <p:cNvSpPr txBox="1"/>
          <p:nvPr/>
        </p:nvSpPr>
        <p:spPr>
          <a:xfrm>
            <a:off x="309715" y="4277929"/>
            <a:ext cx="8148485" cy="64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219454"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Bioeconomy Workshop</a:t>
            </a:r>
          </a:p>
          <a:p>
            <a:pPr algn="ctr" defTabSz="219454"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June 6, 2017, Dublin, Ireland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1"/>
          <p:cNvSpPr txBox="1"/>
          <p:nvPr>
            <p:ph type="title"/>
          </p:nvPr>
        </p:nvSpPr>
        <p:spPr>
          <a:xfrm>
            <a:off x="38100" y="635623"/>
            <a:ext cx="8229600" cy="583479"/>
          </a:xfrm>
          <a:prstGeom prst="rect">
            <a:avLst/>
          </a:prstGeom>
        </p:spPr>
        <p:txBody>
          <a:bodyPr/>
          <a:lstStyle/>
          <a:p>
            <a:pPr defTabSz="416052">
              <a:defRPr sz="1638"/>
            </a:pPr>
            <a:r>
              <a:t>BIC Full Members per Country (Current membership)</a:t>
            </a:r>
            <a:br/>
          </a:p>
        </p:txBody>
      </p:sp>
      <p:grpSp>
        <p:nvGrpSpPr>
          <p:cNvPr id="316" name="Rectangle 7"/>
          <p:cNvGrpSpPr/>
          <p:nvPr/>
        </p:nvGrpSpPr>
        <p:grpSpPr>
          <a:xfrm>
            <a:off x="6091084" y="1117500"/>
            <a:ext cx="3052917" cy="1587616"/>
            <a:chOff x="0" y="0"/>
            <a:chExt cx="3052915" cy="1587615"/>
          </a:xfrm>
        </p:grpSpPr>
        <p:sp>
          <p:nvSpPr>
            <p:cNvPr id="314" name="Rectangle"/>
            <p:cNvSpPr/>
            <p:nvPr/>
          </p:nvSpPr>
          <p:spPr>
            <a:xfrm>
              <a:off x="0" y="-1"/>
              <a:ext cx="3052916" cy="158761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15" name="+1 from Israel…"/>
            <p:cNvSpPr txBox="1"/>
            <p:nvPr/>
          </p:nvSpPr>
          <p:spPr>
            <a:xfrm>
              <a:off x="0" y="-1"/>
              <a:ext cx="3052916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/>
            </a:p>
            <a:p>
              <a:pPr/>
              <a:r>
                <a:t>+1 from Israel</a:t>
              </a:r>
              <a:endParaRPr>
                <a:solidFill>
                  <a:srgbClr val="FFFFFF"/>
                </a:solidFill>
              </a:endParaRPr>
            </a:p>
            <a:p>
              <a:pPr/>
              <a:r>
                <a:t>+1 from US</a:t>
              </a:r>
            </a:p>
          </p:txBody>
        </p:sp>
      </p:grpSp>
      <p:pic>
        <p:nvPicPr>
          <p:cNvPr id="317" name="Picture 44" descr="Picture 4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11307"/>
            <a:ext cx="7867650" cy="424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icture 45" descr="Picture 4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5675" y="2982870"/>
            <a:ext cx="1838325" cy="2105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le 1"/>
          <p:cNvSpPr txBox="1"/>
          <p:nvPr>
            <p:ph type="title"/>
          </p:nvPr>
        </p:nvSpPr>
        <p:spPr>
          <a:xfrm>
            <a:off x="38100" y="635623"/>
            <a:ext cx="8229600" cy="583479"/>
          </a:xfrm>
          <a:prstGeom prst="rect">
            <a:avLst/>
          </a:prstGeom>
        </p:spPr>
        <p:txBody>
          <a:bodyPr/>
          <a:lstStyle/>
          <a:p>
            <a:pPr defTabSz="416052">
              <a:defRPr sz="1638"/>
            </a:pPr>
            <a:r>
              <a:t>BIC Full Members per Country (Current membership)</a:t>
            </a:r>
            <a:br/>
          </a:p>
        </p:txBody>
      </p:sp>
      <p:grpSp>
        <p:nvGrpSpPr>
          <p:cNvPr id="323" name="Rectangle 8"/>
          <p:cNvGrpSpPr/>
          <p:nvPr/>
        </p:nvGrpSpPr>
        <p:grpSpPr>
          <a:xfrm>
            <a:off x="3410465" y="1092788"/>
            <a:ext cx="1820873" cy="801916"/>
            <a:chOff x="0" y="0"/>
            <a:chExt cx="1820871" cy="801915"/>
          </a:xfrm>
        </p:grpSpPr>
        <p:sp>
          <p:nvSpPr>
            <p:cNvPr id="321" name="Rectangle"/>
            <p:cNvSpPr/>
            <p:nvPr/>
          </p:nvSpPr>
          <p:spPr>
            <a:xfrm>
              <a:off x="0" y="-1"/>
              <a:ext cx="1820872" cy="80191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322" name="LE"/>
            <p:cNvSpPr txBox="1"/>
            <p:nvPr/>
          </p:nvSpPr>
          <p:spPr>
            <a:xfrm>
              <a:off x="0" y="221887"/>
              <a:ext cx="1820872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/>
              <a:r>
                <a:t>LE</a:t>
              </a:r>
            </a:p>
          </p:txBody>
        </p:sp>
      </p:grpSp>
      <p:grpSp>
        <p:nvGrpSpPr>
          <p:cNvPr id="326" name="Rectangle 9"/>
          <p:cNvGrpSpPr/>
          <p:nvPr/>
        </p:nvGrpSpPr>
        <p:grpSpPr>
          <a:xfrm>
            <a:off x="3410465" y="3000786"/>
            <a:ext cx="1820873" cy="801916"/>
            <a:chOff x="0" y="0"/>
            <a:chExt cx="1820871" cy="801915"/>
          </a:xfrm>
        </p:grpSpPr>
        <p:sp>
          <p:nvSpPr>
            <p:cNvPr id="324" name="Rectangle"/>
            <p:cNvSpPr/>
            <p:nvPr/>
          </p:nvSpPr>
          <p:spPr>
            <a:xfrm>
              <a:off x="0" y="-1"/>
              <a:ext cx="1820872" cy="80191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325" name="SME Cluster"/>
            <p:cNvSpPr txBox="1"/>
            <p:nvPr/>
          </p:nvSpPr>
          <p:spPr>
            <a:xfrm>
              <a:off x="0" y="221887"/>
              <a:ext cx="1820872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/>
              <a:r>
                <a:t>SME Cluster</a:t>
              </a:r>
            </a:p>
          </p:txBody>
        </p:sp>
      </p:grpSp>
      <p:grpSp>
        <p:nvGrpSpPr>
          <p:cNvPr id="329" name="Rectangle 10"/>
          <p:cNvGrpSpPr/>
          <p:nvPr/>
        </p:nvGrpSpPr>
        <p:grpSpPr>
          <a:xfrm>
            <a:off x="3410465" y="4908786"/>
            <a:ext cx="1820873" cy="801916"/>
            <a:chOff x="0" y="0"/>
            <a:chExt cx="1820871" cy="801915"/>
          </a:xfrm>
        </p:grpSpPr>
        <p:sp>
          <p:nvSpPr>
            <p:cNvPr id="327" name="Rectangle"/>
            <p:cNvSpPr/>
            <p:nvPr/>
          </p:nvSpPr>
          <p:spPr>
            <a:xfrm>
              <a:off x="0" y="-1"/>
              <a:ext cx="1820872" cy="80191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328" name="SME"/>
            <p:cNvSpPr txBox="1"/>
            <p:nvPr/>
          </p:nvSpPr>
          <p:spPr>
            <a:xfrm>
              <a:off x="0" y="221887"/>
              <a:ext cx="1820872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/>
              <a:r>
                <a:t>SME</a:t>
              </a:r>
            </a:p>
          </p:txBody>
        </p:sp>
      </p:grpSp>
      <p:sp>
        <p:nvSpPr>
          <p:cNvPr id="330" name="TextBox 16"/>
          <p:cNvSpPr txBox="1"/>
          <p:nvPr/>
        </p:nvSpPr>
        <p:spPr>
          <a:xfrm>
            <a:off x="5016843" y="1245283"/>
            <a:ext cx="376561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/>
            </a:pPr>
            <a:r>
              <a:t>Germany: many SME Clusters, no SMEs</a:t>
            </a:r>
          </a:p>
          <a:p>
            <a:pPr>
              <a:defRPr sz="1600"/>
            </a:pPr>
            <a:r>
              <a:t>Spain, UK: many SMEs, few SME Clusters</a:t>
            </a:r>
          </a:p>
        </p:txBody>
      </p:sp>
      <p:sp>
        <p:nvSpPr>
          <p:cNvPr id="331" name="TextBox 30"/>
          <p:cNvSpPr txBox="1"/>
          <p:nvPr/>
        </p:nvSpPr>
        <p:spPr>
          <a:xfrm>
            <a:off x="5016842" y="2036172"/>
            <a:ext cx="380837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Finland, Belgium, Italy: many LE, few SMEs or SME Clusters</a:t>
            </a:r>
          </a:p>
        </p:txBody>
      </p:sp>
      <p:sp>
        <p:nvSpPr>
          <p:cNvPr id="332" name="TextBox 35"/>
          <p:cNvSpPr txBox="1"/>
          <p:nvPr/>
        </p:nvSpPr>
        <p:spPr>
          <a:xfrm>
            <a:off x="5016842" y="2858960"/>
            <a:ext cx="380837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Almost completely missing Eastern Europe</a:t>
            </a:r>
          </a:p>
        </p:txBody>
      </p:sp>
      <p:sp>
        <p:nvSpPr>
          <p:cNvPr id="333" name="TextBox 40"/>
          <p:cNvSpPr txBox="1"/>
          <p:nvPr/>
        </p:nvSpPr>
        <p:spPr>
          <a:xfrm>
            <a:off x="5016842" y="3609790"/>
            <a:ext cx="380837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Almost completely missing smaller Mediterranean Countries</a:t>
            </a:r>
          </a:p>
        </p:txBody>
      </p:sp>
      <p:pic>
        <p:nvPicPr>
          <p:cNvPr id="334" name="Picture 44" descr="Picture 4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36" y="2992958"/>
            <a:ext cx="3908948" cy="2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88" descr="Picture 8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35951"/>
            <a:ext cx="3908948" cy="2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132" descr="Picture 1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4889775"/>
            <a:ext cx="3908948" cy="20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2"/>
      <p:bldP build="whole" bldLvl="1" animBg="1" rev="0" advAuto="0" spid="332" grpId="3"/>
      <p:bldP build="whole" bldLvl="1" animBg="1" rev="0" advAuto="0" spid="330" grpId="1"/>
      <p:bldP build="whole" bldLvl="1" animBg="1" rev="0" advAuto="0" spid="333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5.jpg" descr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234"/>
          <p:cNvSpPr txBox="1"/>
          <p:nvPr>
            <p:ph type="title" idx="4294967295"/>
          </p:nvPr>
        </p:nvSpPr>
        <p:spPr>
          <a:xfrm>
            <a:off x="457200" y="2054586"/>
            <a:ext cx="8229600" cy="2871472"/>
          </a:xfrm>
          <a:prstGeom prst="rect">
            <a:avLst/>
          </a:prstGeom>
        </p:spPr>
        <p:txBody>
          <a:bodyPr/>
          <a:lstStyle/>
          <a:p>
            <a:pPr algn="ctr" defTabSz="365759">
              <a:defRPr b="0" sz="4800">
                <a:solidFill>
                  <a:srgbClr val="45768B"/>
                </a:solidFill>
              </a:defRPr>
            </a:pPr>
            <a:r>
              <a:t>Strategic Innovation &amp; Research Agenda (SIRA) </a:t>
            </a:r>
          </a:p>
          <a:p>
            <a:pPr algn="ctr" defTabSz="365759">
              <a:defRPr b="0" sz="4800">
                <a:solidFill>
                  <a:srgbClr val="45768B"/>
                </a:solidFill>
              </a:defRPr>
            </a:pP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236"/>
          <p:cNvSpPr txBox="1"/>
          <p:nvPr>
            <p:ph type="title"/>
          </p:nvPr>
        </p:nvSpPr>
        <p:spPr>
          <a:xfrm>
            <a:off x="119275" y="604070"/>
            <a:ext cx="8229601" cy="583479"/>
          </a:xfrm>
          <a:prstGeom prst="rect">
            <a:avLst/>
          </a:prstGeom>
        </p:spPr>
        <p:txBody>
          <a:bodyPr/>
          <a:lstStyle/>
          <a:p>
            <a:pPr/>
            <a:r>
              <a:t>Strategic Innovation &amp; Research Agenda (SIRA) </a:t>
            </a:r>
          </a:p>
        </p:txBody>
      </p:sp>
      <p:sp>
        <p:nvSpPr>
          <p:cNvPr id="344" name="Shape 237"/>
          <p:cNvSpPr txBox="1"/>
          <p:nvPr>
            <p:ph type="body" idx="1"/>
          </p:nvPr>
        </p:nvSpPr>
        <p:spPr>
          <a:xfrm>
            <a:off x="457200" y="1383134"/>
            <a:ext cx="8229600" cy="5124306"/>
          </a:xfrm>
          <a:prstGeom prst="rect">
            <a:avLst/>
          </a:prstGeom>
        </p:spPr>
        <p:txBody>
          <a:bodyPr/>
          <a:lstStyle/>
          <a:p>
            <a:pPr marL="0" indent="0" defTabSz="388620">
              <a:lnSpc>
                <a:spcPct val="90000"/>
              </a:lnSpc>
              <a:spcBef>
                <a:spcPts val="1000"/>
              </a:spcBef>
              <a:buSzTx/>
              <a:buNone/>
              <a:defRPr sz="2000"/>
            </a:pPr>
            <a:r>
              <a:t>Build </a:t>
            </a:r>
            <a:r>
              <a:rPr b="1" u="sng"/>
              <a:t>new bio-based value chains</a:t>
            </a:r>
            <a:r>
              <a:t> by </a:t>
            </a:r>
            <a:r>
              <a:rPr b="1"/>
              <a:t>optimising feedstock use</a:t>
            </a:r>
            <a:r>
              <a:t>, developing new </a:t>
            </a:r>
            <a:r>
              <a:rPr b="1"/>
              <a:t>biorefining technologies</a:t>
            </a:r>
            <a:r>
              <a:t>, and </a:t>
            </a:r>
            <a:r>
              <a:rPr b="1"/>
              <a:t>creating a favourable business and policy climate</a:t>
            </a:r>
            <a:r>
              <a:t> to </a:t>
            </a:r>
            <a:r>
              <a:rPr b="1"/>
              <a:t>accelerate market acceptance</a:t>
            </a:r>
            <a:r>
              <a:t> of </a:t>
            </a:r>
            <a:r>
              <a:rPr b="1"/>
              <a:t>bio-based products</a:t>
            </a:r>
            <a:endParaRPr b="1" u="sng"/>
          </a:p>
          <a:p>
            <a:pPr marL="0" indent="0" algn="ctr" defTabSz="388620">
              <a:lnSpc>
                <a:spcPct val="90000"/>
              </a:lnSpc>
              <a:spcBef>
                <a:spcPts val="1000"/>
              </a:spcBef>
              <a:buSzTx/>
              <a:buNone/>
              <a:defRPr b="1" sz="2000" u="sng"/>
            </a:pPr>
          </a:p>
          <a:p>
            <a:pPr marL="204535" indent="-204535" defTabSz="388620">
              <a:lnSpc>
                <a:spcPct val="90000"/>
              </a:lnSpc>
              <a:spcBef>
                <a:spcPts val="1000"/>
              </a:spcBef>
              <a:buClrTx/>
              <a:buFontTx/>
              <a:defRPr b="1" sz="2000"/>
            </a:pPr>
            <a:r>
              <a:t>Involving different industrial sectors </a:t>
            </a:r>
          </a:p>
          <a:p>
            <a:pPr marL="204535" indent="-204535" defTabSz="388620">
              <a:lnSpc>
                <a:spcPct val="90000"/>
              </a:lnSpc>
              <a:spcBef>
                <a:spcPts val="1000"/>
              </a:spcBef>
              <a:buClrTx/>
              <a:buFontTx/>
              <a:defRPr b="1" sz="2000"/>
            </a:pPr>
            <a:r>
              <a:t>Build a bioeconomy based on:</a:t>
            </a:r>
          </a:p>
          <a:p>
            <a:pPr lvl="1" marL="680084" indent="-291465" defTabSz="388620">
              <a:lnSpc>
                <a:spcPct val="90000"/>
              </a:lnSpc>
              <a:spcBef>
                <a:spcPts val="1000"/>
              </a:spcBef>
              <a:defRPr sz="2000"/>
            </a:pPr>
            <a:r>
              <a:t>Local sourcing</a:t>
            </a:r>
          </a:p>
          <a:p>
            <a:pPr lvl="1" marL="680084" indent="-291465" defTabSz="388620">
              <a:lnSpc>
                <a:spcPct val="90000"/>
              </a:lnSpc>
              <a:spcBef>
                <a:spcPts val="1000"/>
              </a:spcBef>
              <a:defRPr sz="2000"/>
            </a:pPr>
            <a:r>
              <a:t>Local production</a:t>
            </a:r>
          </a:p>
          <a:p>
            <a:pPr lvl="1" marL="680084" indent="-291465" defTabSz="388620">
              <a:lnSpc>
                <a:spcPct val="90000"/>
              </a:lnSpc>
              <a:spcBef>
                <a:spcPts val="1000"/>
              </a:spcBef>
              <a:defRPr sz="2000"/>
            </a:pPr>
            <a:r>
              <a:t>Job creation</a:t>
            </a:r>
          </a:p>
          <a:p>
            <a:pPr lvl="1" marL="680084" indent="-291465" defTabSz="388620">
              <a:lnSpc>
                <a:spcPct val="90000"/>
              </a:lnSpc>
              <a:spcBef>
                <a:spcPts val="1000"/>
              </a:spcBef>
              <a:defRPr sz="2000"/>
            </a:pPr>
            <a:r>
              <a:t>Rural development</a:t>
            </a:r>
          </a:p>
          <a:p>
            <a:pPr lvl="1" marL="680084" indent="-291465" defTabSz="388620">
              <a:lnSpc>
                <a:spcPct val="90000"/>
              </a:lnSpc>
              <a:spcBef>
                <a:spcPts val="1000"/>
              </a:spcBef>
              <a:defRPr sz="2000"/>
            </a:pPr>
            <a:r>
              <a:t>Sustainability</a:t>
            </a:r>
          </a:p>
          <a:p>
            <a:pPr lvl="1" marL="680084" indent="-291465" defTabSz="388620">
              <a:lnSpc>
                <a:spcPct val="90000"/>
              </a:lnSpc>
              <a:spcBef>
                <a:spcPts val="1000"/>
              </a:spcBef>
              <a:defRPr sz="2000"/>
            </a:pPr>
            <a:r>
              <a:t>Efficient use of resources</a:t>
            </a:r>
          </a:p>
        </p:txBody>
      </p:sp>
      <p:pic>
        <p:nvPicPr>
          <p:cNvPr id="34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1774" y="2723320"/>
            <a:ext cx="2445027" cy="3452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239"/>
          <p:cNvSpPr txBox="1"/>
          <p:nvPr>
            <p:ph type="title"/>
          </p:nvPr>
        </p:nvSpPr>
        <p:spPr>
          <a:xfrm>
            <a:off x="450641" y="670759"/>
            <a:ext cx="8229601" cy="5834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Bio-based industrial value chains</a:t>
            </a:r>
          </a:p>
        </p:txBody>
      </p:sp>
      <p:pic>
        <p:nvPicPr>
          <p:cNvPr id="348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390" y="1703983"/>
            <a:ext cx="7229220" cy="4255604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241"/>
          <p:cNvSpPr txBox="1"/>
          <p:nvPr/>
        </p:nvSpPr>
        <p:spPr>
          <a:xfrm>
            <a:off x="473075" y="1079499"/>
            <a:ext cx="831373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concept</a:t>
            </a:r>
          </a:p>
        </p:txBody>
      </p:sp>
      <p:sp>
        <p:nvSpPr>
          <p:cNvPr id="350" name="Shape 242"/>
          <p:cNvSpPr txBox="1"/>
          <p:nvPr/>
        </p:nvSpPr>
        <p:spPr>
          <a:xfrm>
            <a:off x="811991" y="6152681"/>
            <a:ext cx="7526526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600">
                <a:solidFill>
                  <a:schemeClr val="accent2"/>
                </a:solidFill>
              </a:defRPr>
            </a:lvl1pPr>
          </a:lstStyle>
          <a:p>
            <a:pPr/>
            <a:r>
              <a:t>Converting Europe’s untapped biomass and wastes into greener everyday products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1"/>
          <p:cNvSpPr txBox="1"/>
          <p:nvPr>
            <p:ph type="title"/>
          </p:nvPr>
        </p:nvSpPr>
        <p:spPr>
          <a:xfrm>
            <a:off x="38100" y="635623"/>
            <a:ext cx="8229600" cy="583479"/>
          </a:xfrm>
          <a:prstGeom prst="rect">
            <a:avLst/>
          </a:prstGeom>
        </p:spPr>
        <p:txBody>
          <a:bodyPr/>
          <a:lstStyle/>
          <a:p>
            <a:pPr/>
            <a:r>
              <a:t>Strategic Innovation and Research Agenda</a:t>
            </a:r>
          </a:p>
        </p:txBody>
      </p:sp>
      <p:sp>
        <p:nvSpPr>
          <p:cNvPr id="353" name="Content Placeholder 2"/>
          <p:cNvSpPr txBox="1"/>
          <p:nvPr>
            <p:ph type="body" idx="1"/>
          </p:nvPr>
        </p:nvSpPr>
        <p:spPr>
          <a:xfrm>
            <a:off x="457200" y="1532627"/>
            <a:ext cx="8229600" cy="453024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sz="1800"/>
            </a:pPr>
            <a:r>
              <a:t>The SIRA sets out the </a:t>
            </a:r>
            <a:r>
              <a:rPr b="1"/>
              <a:t>main technological and innovation challenges </a:t>
            </a:r>
            <a:r>
              <a:t>to developing sustainable and competitive bi</a:t>
            </a:r>
            <a:r>
              <a:t>o-</a:t>
            </a:r>
            <a:r>
              <a:t>based industries in Europe</a:t>
            </a:r>
            <a:endParaRPr sz="1400"/>
          </a:p>
          <a:p>
            <a:pPr marL="0" indent="0">
              <a:lnSpc>
                <a:spcPct val="80000"/>
              </a:lnSpc>
              <a:buSzTx/>
              <a:buNone/>
              <a:defRPr sz="2000"/>
            </a:pPr>
          </a:p>
          <a:p>
            <a:pPr marL="0" indent="0">
              <a:lnSpc>
                <a:spcPct val="80000"/>
              </a:lnSpc>
              <a:buSzTx/>
              <a:buNone/>
              <a:defRPr sz="1800"/>
            </a:pPr>
            <a:r>
              <a:t>The SIRA identifies:</a:t>
            </a:r>
            <a:endParaRPr sz="1400"/>
          </a:p>
          <a:p>
            <a:pPr>
              <a:lnSpc>
                <a:spcPct val="80000"/>
              </a:lnSpc>
              <a:buFontTx/>
              <a:buChar char="-"/>
              <a:defRPr b="1" sz="1800"/>
            </a:pPr>
            <a:r>
              <a:t>Research &amp; innovation activities (RIAs);</a:t>
            </a:r>
            <a:endParaRPr sz="1400"/>
          </a:p>
          <a:p>
            <a:pPr>
              <a:lnSpc>
                <a:spcPct val="80000"/>
              </a:lnSpc>
              <a:buFontTx/>
              <a:buChar char="-"/>
              <a:defRPr b="1" sz="1800"/>
            </a:pPr>
            <a:r>
              <a:t>Demonstration activities (Demos)</a:t>
            </a:r>
            <a:endParaRPr sz="1400"/>
          </a:p>
          <a:p>
            <a:pPr>
              <a:lnSpc>
                <a:spcPct val="80000"/>
              </a:lnSpc>
              <a:buFontTx/>
              <a:buChar char="-"/>
              <a:defRPr b="1" sz="1800"/>
            </a:pPr>
            <a:r>
              <a:t>Deployment activities (Flagships)</a:t>
            </a:r>
            <a:endParaRPr sz="1400"/>
          </a:p>
          <a:p>
            <a:pPr>
              <a:lnSpc>
                <a:spcPct val="80000"/>
              </a:lnSpc>
              <a:buFontTx/>
              <a:buChar char="-"/>
              <a:defRPr sz="2000"/>
            </a:pPr>
          </a:p>
          <a:p>
            <a:pPr marL="0" indent="0">
              <a:lnSpc>
                <a:spcPct val="80000"/>
              </a:lnSpc>
              <a:buSzTx/>
              <a:buNone/>
              <a:defRPr sz="1800"/>
            </a:pPr>
            <a:r>
              <a:t>to be carried out by the Bio-Based Industries Joint Undertaking (BBI JU)</a:t>
            </a:r>
            <a:endParaRPr sz="2000"/>
          </a:p>
          <a:p>
            <a:pPr marL="0" indent="0">
              <a:lnSpc>
                <a:spcPct val="80000"/>
              </a:lnSpc>
              <a:buSzTx/>
              <a:buNone/>
              <a:defRPr sz="1400"/>
            </a:pPr>
          </a:p>
          <a:p>
            <a:pPr marL="0" indent="0">
              <a:lnSpc>
                <a:spcPct val="80000"/>
              </a:lnSpc>
              <a:buSzTx/>
              <a:buNone/>
              <a:defRPr sz="1400"/>
            </a:pPr>
            <a:r>
              <a:t>Disclaimer in March 2013 BBI SIRA (Strategic Innovation and Research Agenda): </a:t>
            </a:r>
          </a:p>
          <a:p>
            <a:pPr lvl="1" marL="0" indent="400050">
              <a:lnSpc>
                <a:spcPct val="80000"/>
              </a:lnSpc>
              <a:buSzTx/>
              <a:buNone/>
              <a:defRPr sz="1200"/>
            </a:pPr>
            <a:r>
              <a:t>‘the BBI SIRA will be frequently adjusted based on technology and market developments, results obtained and ambitions of new members entering the BIC’.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246"/>
          <p:cNvSpPr txBox="1"/>
          <p:nvPr>
            <p:ph type="title"/>
          </p:nvPr>
        </p:nvSpPr>
        <p:spPr>
          <a:xfrm>
            <a:off x="457200" y="534023"/>
            <a:ext cx="8229600" cy="583480"/>
          </a:xfrm>
          <a:prstGeom prst="rect">
            <a:avLst/>
          </a:prstGeom>
        </p:spPr>
        <p:txBody>
          <a:bodyPr/>
          <a:lstStyle/>
          <a:p>
            <a:pPr/>
            <a:r>
              <a:t>Drivers for SIRA adjustment</a:t>
            </a:r>
          </a:p>
        </p:txBody>
      </p:sp>
      <p:sp>
        <p:nvSpPr>
          <p:cNvPr id="356" name="Shape 247"/>
          <p:cNvSpPr txBox="1"/>
          <p:nvPr>
            <p:ph type="body" idx="1"/>
          </p:nvPr>
        </p:nvSpPr>
        <p:spPr>
          <a:xfrm>
            <a:off x="457200" y="1586111"/>
            <a:ext cx="8229600" cy="44387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800"/>
              </a:spcBef>
              <a:defRPr sz="2400">
                <a:solidFill>
                  <a:srgbClr val="000000"/>
                </a:solidFill>
              </a:defRPr>
            </a:pPr>
            <a:r>
              <a:t>To </a:t>
            </a:r>
            <a:r>
              <a:rPr b="1"/>
              <a:t>widen the scope</a:t>
            </a:r>
            <a:r>
              <a:t> for participation in the BBI programme</a:t>
            </a:r>
          </a:p>
          <a:p>
            <a:pPr>
              <a:spcBef>
                <a:spcPts val="2800"/>
              </a:spcBef>
              <a:defRPr sz="2400">
                <a:solidFill>
                  <a:srgbClr val="000000"/>
                </a:solidFill>
              </a:defRPr>
            </a:pPr>
            <a:r>
              <a:t>To incorporate the </a:t>
            </a:r>
            <a:r>
              <a:rPr b="1" i="1"/>
              <a:t>state-of-play</a:t>
            </a:r>
            <a:r>
              <a:t> of the world around us and to reap benefits thereof</a:t>
            </a:r>
          </a:p>
          <a:p>
            <a:pPr>
              <a:spcBef>
                <a:spcPts val="2800"/>
              </a:spcBef>
              <a:defRPr sz="2400">
                <a:solidFill>
                  <a:srgbClr val="000000"/>
                </a:solidFill>
              </a:defRPr>
            </a:pPr>
            <a:r>
              <a:t>To reflect the </a:t>
            </a:r>
            <a:r>
              <a:rPr b="1"/>
              <a:t>political context</a:t>
            </a:r>
          </a:p>
          <a:p>
            <a:pPr>
              <a:spcBef>
                <a:spcPts val="2800"/>
              </a:spcBef>
              <a:defRPr sz="2400">
                <a:solidFill>
                  <a:srgbClr val="000000"/>
                </a:solidFill>
              </a:defRPr>
            </a:pPr>
            <a:r>
              <a:t>To better align the bio-based industry’s ambitions with </a:t>
            </a:r>
            <a:r>
              <a:rPr b="1"/>
              <a:t>societal expectations/needs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itle 2"/>
          <p:cNvSpPr txBox="1"/>
          <p:nvPr/>
        </p:nvSpPr>
        <p:spPr>
          <a:xfrm>
            <a:off x="457200" y="541337"/>
            <a:ext cx="822960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Updated basis for annual work plans</a:t>
            </a:r>
          </a:p>
        </p:txBody>
      </p:sp>
      <p:sp>
        <p:nvSpPr>
          <p:cNvPr id="359" name="Tijdelijke aanduiding voor inhoud 2"/>
          <p:cNvSpPr txBox="1"/>
          <p:nvPr/>
        </p:nvSpPr>
        <p:spPr>
          <a:xfrm>
            <a:off x="199504" y="1131297"/>
            <a:ext cx="8676708" cy="2840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b="1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Strategic Innovation &amp; Research Agenda (SIRA):</a:t>
            </a:r>
          </a:p>
          <a:p>
            <a:pPr lvl="2" marL="1143000" indent="-228600"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More/other industrial sectors: manufacturing, technology providers</a:t>
            </a:r>
            <a:endParaRPr sz="1600"/>
          </a:p>
          <a:p>
            <a:pPr lvl="2" marL="1143000" indent="-228600"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Broader geographical spread: extend into CEE; link with regions</a:t>
            </a:r>
            <a:endParaRPr sz="1600"/>
          </a:p>
          <a:p>
            <a:pPr lvl="2" marL="1143000" indent="-228600"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More focus on demand/market: link with brand owners and market actors</a:t>
            </a:r>
            <a:endParaRPr sz="1600"/>
          </a:p>
          <a:p>
            <a:pPr lvl="2" indent="914400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br>
              <a:rPr sz="1600"/>
            </a:br>
            <a:br>
              <a:rPr sz="1600"/>
            </a:br>
          </a:p>
        </p:txBody>
      </p:sp>
      <p:grpSp>
        <p:nvGrpSpPr>
          <p:cNvPr id="362" name="Afbeelding 3"/>
          <p:cNvGrpSpPr/>
          <p:nvPr/>
        </p:nvGrpSpPr>
        <p:grpSpPr>
          <a:xfrm>
            <a:off x="5367578" y="3669036"/>
            <a:ext cx="2079372" cy="2678721"/>
            <a:chOff x="0" y="0"/>
            <a:chExt cx="2079370" cy="2678720"/>
          </a:xfrm>
        </p:grpSpPr>
        <p:sp>
          <p:nvSpPr>
            <p:cNvPr id="360" name="Rectangle"/>
            <p:cNvSpPr/>
            <p:nvPr/>
          </p:nvSpPr>
          <p:spPr>
            <a:xfrm>
              <a:off x="0" y="0"/>
              <a:ext cx="2079371" cy="2678721"/>
            </a:xfrm>
            <a:prstGeom prst="rect">
              <a:avLst/>
            </a:prstGeom>
            <a:solidFill>
              <a:schemeClr val="accent6">
                <a:lumOff val="7616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361" name="image23.png" descr="image2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79371" cy="2678721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65" name="Afbeelding 4"/>
          <p:cNvGrpSpPr/>
          <p:nvPr/>
        </p:nvGrpSpPr>
        <p:grpSpPr>
          <a:xfrm>
            <a:off x="2520332" y="3642697"/>
            <a:ext cx="1855207" cy="2616462"/>
            <a:chOff x="0" y="0"/>
            <a:chExt cx="1855206" cy="2616461"/>
          </a:xfrm>
        </p:grpSpPr>
        <p:sp>
          <p:nvSpPr>
            <p:cNvPr id="363" name="Rectangle"/>
            <p:cNvSpPr/>
            <p:nvPr/>
          </p:nvSpPr>
          <p:spPr>
            <a:xfrm>
              <a:off x="0" y="0"/>
              <a:ext cx="1855207" cy="2616462"/>
            </a:xfrm>
            <a:prstGeom prst="rect">
              <a:avLst/>
            </a:prstGeom>
            <a:solidFill>
              <a:schemeClr val="accent6">
                <a:lumOff val="7616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364" name="image24.png" descr="image2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55207" cy="2616462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66" name="Tekstvak 5"/>
          <p:cNvSpPr txBox="1"/>
          <p:nvPr/>
        </p:nvSpPr>
        <p:spPr>
          <a:xfrm>
            <a:off x="2486460" y="6416702"/>
            <a:ext cx="176332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Version 1 (2013) </a:t>
            </a:r>
          </a:p>
        </p:txBody>
      </p:sp>
      <p:sp>
        <p:nvSpPr>
          <p:cNvPr id="367" name="Tekstvak 6"/>
          <p:cNvSpPr txBox="1"/>
          <p:nvPr/>
        </p:nvSpPr>
        <p:spPr>
          <a:xfrm>
            <a:off x="5367578" y="6397771"/>
            <a:ext cx="220016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Version 2 (2017)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251"/>
          <p:cNvSpPr txBox="1"/>
          <p:nvPr>
            <p:ph type="title"/>
          </p:nvPr>
        </p:nvSpPr>
        <p:spPr>
          <a:xfrm>
            <a:off x="457200" y="534023"/>
            <a:ext cx="8229600" cy="583480"/>
          </a:xfrm>
          <a:prstGeom prst="rect">
            <a:avLst/>
          </a:prstGeom>
        </p:spPr>
        <p:txBody>
          <a:bodyPr/>
          <a:lstStyle/>
          <a:p>
            <a:pPr/>
            <a:r>
              <a:t>SIRA update</a:t>
            </a:r>
          </a:p>
        </p:txBody>
      </p:sp>
      <p:sp>
        <p:nvSpPr>
          <p:cNvPr id="370" name="Shape 252"/>
          <p:cNvSpPr txBox="1"/>
          <p:nvPr>
            <p:ph type="body" idx="1"/>
          </p:nvPr>
        </p:nvSpPr>
        <p:spPr>
          <a:xfrm>
            <a:off x="457200" y="1532220"/>
            <a:ext cx="8229600" cy="4695342"/>
          </a:xfrm>
          <a:prstGeom prst="rect">
            <a:avLst/>
          </a:prstGeom>
        </p:spPr>
        <p:txBody>
          <a:bodyPr/>
          <a:lstStyle/>
          <a:p>
            <a:pPr marL="0" indent="0" defTabSz="420623">
              <a:lnSpc>
                <a:spcPct val="80000"/>
              </a:lnSpc>
              <a:spcBef>
                <a:spcPts val="1100"/>
              </a:spcBef>
              <a:buSzTx/>
              <a:buNone/>
              <a:defRPr sz="1800"/>
            </a:pPr>
            <a:r>
              <a:t>Addressing the </a:t>
            </a:r>
            <a:r>
              <a:rPr b="1"/>
              <a:t>four strategic orientations</a:t>
            </a:r>
            <a:r>
              <a:t> of the bio-based industry in Europe</a:t>
            </a:r>
            <a:r>
              <a:t>, </a:t>
            </a:r>
          </a:p>
          <a:p>
            <a:pPr marL="315467" indent="-315467" defTabSz="420623">
              <a:lnSpc>
                <a:spcPct val="80000"/>
              </a:lnSpc>
              <a:spcBef>
                <a:spcPts val="1100"/>
              </a:spcBef>
              <a:defRPr sz="1800"/>
            </a:pPr>
          </a:p>
          <a:p>
            <a:pPr marL="315467" indent="-315467" defTabSz="420623">
              <a:lnSpc>
                <a:spcPct val="80000"/>
              </a:lnSpc>
              <a:spcBef>
                <a:spcPts val="1100"/>
              </a:spcBef>
              <a:defRPr sz="1800"/>
            </a:pPr>
            <a:r>
              <a:t>Foster a </a:t>
            </a:r>
            <a:r>
              <a:rPr b="1"/>
              <a:t>sustainable biomass-feedstock supply</a:t>
            </a:r>
            <a:r>
              <a:t> to feed both existing and new value chains.</a:t>
            </a:r>
          </a:p>
          <a:p>
            <a:pPr marL="315467" indent="-315467" defTabSz="420623">
              <a:lnSpc>
                <a:spcPct val="80000"/>
              </a:lnSpc>
              <a:spcBef>
                <a:spcPts val="1100"/>
              </a:spcBef>
              <a:defRPr sz="1800"/>
            </a:pPr>
            <a:r>
              <a:t>Optimise </a:t>
            </a:r>
            <a:r>
              <a:rPr b="1"/>
              <a:t>efficient processing </a:t>
            </a:r>
            <a:r>
              <a:t>for integrated biorefineries through R&amp;D&amp;I</a:t>
            </a:r>
            <a:r>
              <a:t>.</a:t>
            </a:r>
          </a:p>
          <a:p>
            <a:pPr marL="315467" indent="-315467" defTabSz="420623">
              <a:lnSpc>
                <a:spcPct val="80000"/>
              </a:lnSpc>
              <a:spcBef>
                <a:spcPts val="1100"/>
              </a:spcBef>
              <a:defRPr sz="1800"/>
            </a:pPr>
            <a:r>
              <a:t>Develop </a:t>
            </a:r>
            <a:r>
              <a:rPr b="1"/>
              <a:t>innovative bio-based products </a:t>
            </a:r>
            <a:r>
              <a:t>for identified market applications.</a:t>
            </a:r>
          </a:p>
          <a:p>
            <a:pPr marL="315467" indent="-315467" defTabSz="420623">
              <a:lnSpc>
                <a:spcPct val="80000"/>
              </a:lnSpc>
              <a:spcBef>
                <a:spcPts val="1100"/>
              </a:spcBef>
              <a:defRPr sz="1800"/>
            </a:pPr>
            <a:r>
              <a:t>Create and accelerate</a:t>
            </a:r>
            <a:r>
              <a:rPr b="1"/>
              <a:t> market uptake</a:t>
            </a:r>
            <a:r>
              <a:t> of bio-based products and applications </a:t>
            </a:r>
          </a:p>
          <a:p>
            <a:pPr marL="315467" indent="-315467" defTabSz="420623">
              <a:lnSpc>
                <a:spcPct val="80000"/>
              </a:lnSpc>
              <a:spcBef>
                <a:spcPts val="1100"/>
              </a:spcBef>
              <a:defRPr sz="1800"/>
            </a:pPr>
          </a:p>
          <a:p>
            <a:pPr marL="0" indent="0" defTabSz="914400">
              <a:lnSpc>
                <a:spcPct val="80000"/>
              </a:lnSpc>
              <a:spcBef>
                <a:spcPts val="0"/>
              </a:spcBef>
              <a:buSzTx/>
              <a:buNone/>
              <a:defRPr b="1" sz="1700"/>
            </a:pPr>
            <a:r>
              <a:t>‘Multi-value-chain’ </a:t>
            </a:r>
            <a:r>
              <a:rPr b="0"/>
              <a:t>approach, pursuing crossover between ‘traditional’ value chains, more opportunities to convert the feedstock into chemicals, materials, food ingredients and feed, and transport fuels.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le 3"/>
          <p:cNvSpPr txBox="1"/>
          <p:nvPr>
            <p:ph type="title"/>
          </p:nvPr>
        </p:nvSpPr>
        <p:spPr>
          <a:xfrm>
            <a:off x="457200" y="541336"/>
            <a:ext cx="8229600" cy="668340"/>
          </a:xfrm>
          <a:prstGeom prst="rect">
            <a:avLst/>
          </a:prstGeom>
        </p:spPr>
        <p:txBody>
          <a:bodyPr/>
          <a:lstStyle/>
          <a:p>
            <a:pPr/>
            <a:r>
              <a:t>Value chains according to BIC</a:t>
            </a:r>
          </a:p>
        </p:txBody>
      </p:sp>
      <p:pic>
        <p:nvPicPr>
          <p:cNvPr id="37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1278352"/>
            <a:ext cx="7442200" cy="529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xfrm>
            <a:off x="38100" y="635623"/>
            <a:ext cx="8229600" cy="583479"/>
          </a:xfrm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245" name="Content Placeholder 2"/>
          <p:cNvSpPr txBox="1"/>
          <p:nvPr>
            <p:ph type="body" idx="1"/>
          </p:nvPr>
        </p:nvSpPr>
        <p:spPr>
          <a:xfrm>
            <a:off x="457200" y="1870559"/>
            <a:ext cx="8229600" cy="4255604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Introducing BIC </a:t>
            </a:r>
          </a:p>
          <a:p>
            <a:pPr>
              <a:defRPr sz="2000"/>
            </a:pPr>
            <a:r>
              <a:t>The long-term strategy: the Strategic Innovation and Research Agenda (SIRA)</a:t>
            </a:r>
          </a:p>
          <a:p>
            <a:pPr>
              <a:defRPr sz="2000"/>
            </a:pPr>
            <a:r>
              <a:t>The (short-term) actions via the annual working plans (AWP)</a:t>
            </a:r>
          </a:p>
          <a:p>
            <a:pPr>
              <a:defRPr sz="2000"/>
            </a:pPr>
            <a:r>
              <a:t>BIC Public Affairs &amp; Communications</a:t>
            </a:r>
          </a:p>
          <a:p>
            <a:pPr>
              <a:defRPr sz="2000"/>
            </a:pPr>
            <a:r>
              <a:t>Role of the regions</a:t>
            </a:r>
          </a:p>
          <a:p>
            <a:pPr>
              <a:defRPr sz="2000"/>
            </a:pPr>
            <a:r>
              <a:t>Why should join BIC?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234"/>
          <p:cNvSpPr txBox="1"/>
          <p:nvPr>
            <p:ph type="title" idx="4294967295"/>
          </p:nvPr>
        </p:nvSpPr>
        <p:spPr>
          <a:xfrm>
            <a:off x="457200" y="2054586"/>
            <a:ext cx="8229600" cy="287147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algn="ctr" defTabSz="318211">
              <a:defRPr b="0" sz="3741">
                <a:solidFill>
                  <a:srgbClr val="45768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</a:p>
          <a:p>
            <a:pPr algn="ctr" defTabSz="318211">
              <a:defRPr b="0" sz="3741">
                <a:solidFill>
                  <a:srgbClr val="45768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ANNUAL WORK PLANS (AWP)</a:t>
            </a:r>
            <a:br/>
            <a:br/>
            <a:r>
              <a:t>Topics per strategic orientation and related focus areas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254"/>
          <p:cNvSpPr txBox="1"/>
          <p:nvPr>
            <p:ph type="title"/>
          </p:nvPr>
        </p:nvSpPr>
        <p:spPr>
          <a:xfrm>
            <a:off x="246792" y="598208"/>
            <a:ext cx="8229601" cy="583479"/>
          </a:xfrm>
          <a:prstGeom prst="rect">
            <a:avLst/>
          </a:prstGeom>
        </p:spPr>
        <p:txBody>
          <a:bodyPr/>
          <a:lstStyle>
            <a:lvl1pPr>
              <a:defRPr b="0" sz="2800"/>
            </a:lvl1pPr>
          </a:lstStyle>
          <a:p>
            <a:pPr/>
            <a:r>
              <a:t>AWP 2017 - highlights (1)</a:t>
            </a:r>
          </a:p>
        </p:txBody>
      </p:sp>
      <p:sp>
        <p:nvSpPr>
          <p:cNvPr id="379" name="Shape 255"/>
          <p:cNvSpPr txBox="1"/>
          <p:nvPr>
            <p:ph type="body" idx="1"/>
          </p:nvPr>
        </p:nvSpPr>
        <p:spPr>
          <a:xfrm>
            <a:off x="457200" y="1855761"/>
            <a:ext cx="8229600" cy="425560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200"/>
            </a:pPr>
            <a:r>
              <a:t>Strategic orientation 1: Feedstock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Biomass diversification: ‘beyond lignocellulose’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Resource efficiency: use ‘waste’ (various sources)</a:t>
            </a:r>
          </a:p>
          <a:p>
            <a:pPr marL="180472" indent="-180472">
              <a:spcBef>
                <a:spcPts val="0"/>
              </a:spcBef>
              <a:buClrTx/>
              <a:buFontTx/>
              <a:defRPr sz="2200"/>
            </a:pPr>
          </a:p>
          <a:p>
            <a:pPr marL="0" indent="0">
              <a:buSzTx/>
              <a:buNone/>
              <a:defRPr b="1" sz="2200"/>
            </a:pPr>
            <a:r>
              <a:t>Strategic orientation 2: Process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Cascading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Keep ’complexity’ in biomass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Novel microbial and enzymatic activities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257"/>
          <p:cNvSpPr txBox="1"/>
          <p:nvPr>
            <p:ph type="title"/>
          </p:nvPr>
        </p:nvSpPr>
        <p:spPr>
          <a:xfrm>
            <a:off x="197365" y="561139"/>
            <a:ext cx="8229601" cy="583479"/>
          </a:xfrm>
          <a:prstGeom prst="rect">
            <a:avLst/>
          </a:prstGeom>
        </p:spPr>
        <p:txBody>
          <a:bodyPr/>
          <a:lstStyle>
            <a:lvl1pPr>
              <a:defRPr b="0" sz="2800"/>
            </a:lvl1pPr>
          </a:lstStyle>
          <a:p>
            <a:pPr/>
            <a:r>
              <a:t>AWP 2017 - highlights (2)</a:t>
            </a:r>
          </a:p>
        </p:txBody>
      </p:sp>
      <p:sp>
        <p:nvSpPr>
          <p:cNvPr id="382" name="Shape 258"/>
          <p:cNvSpPr txBox="1"/>
          <p:nvPr>
            <p:ph type="body" idx="1"/>
          </p:nvPr>
        </p:nvSpPr>
        <p:spPr>
          <a:xfrm>
            <a:off x="457200" y="1692429"/>
            <a:ext cx="8229600" cy="425560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200"/>
            </a:pPr>
            <a:r>
              <a:t>Strategic orientation 3: Products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New/additional functionality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</a:t>
            </a:r>
            <a:r>
              <a:t>Novel, breakthrough bio-based products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Protein and other high value products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Bio-based </a:t>
            </a:r>
            <a:r>
              <a:t>fertilising products</a:t>
            </a:r>
          </a:p>
          <a:p>
            <a:pPr marL="180472" indent="-180472">
              <a:spcBef>
                <a:spcPts val="0"/>
              </a:spcBef>
              <a:buClrTx/>
              <a:buFontTx/>
              <a:defRPr sz="2200"/>
            </a:pPr>
            <a:r>
              <a:t>Value added lignin products</a:t>
            </a:r>
          </a:p>
          <a:p>
            <a:pPr marL="180472" indent="-180472">
              <a:spcBef>
                <a:spcPts val="0"/>
              </a:spcBef>
              <a:buClrTx/>
              <a:buFontTx/>
              <a:defRPr sz="2200"/>
            </a:pPr>
          </a:p>
          <a:p>
            <a:pPr marL="0" indent="0">
              <a:buSzTx/>
              <a:buNone/>
              <a:defRPr b="1" sz="2200"/>
            </a:pPr>
            <a:r>
              <a:t>Strategic orientation 4: market uptake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</a:t>
            </a:r>
            <a:r>
              <a:t>ICT to improve efficiency of biomass supply chain</a:t>
            </a:r>
          </a:p>
          <a:p>
            <a:pPr marL="0" indent="0">
              <a:spcBef>
                <a:spcPts val="0"/>
              </a:spcBef>
              <a:buSzTx/>
              <a:buNone/>
              <a:defRPr sz="2200"/>
            </a:pPr>
            <a:r>
              <a:t>• </a:t>
            </a:r>
            <a:r>
              <a:t>Partnership with brand owners &amp; consumer representatives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520"/>
          <p:cNvSpPr txBox="1"/>
          <p:nvPr/>
        </p:nvSpPr>
        <p:spPr>
          <a:xfrm>
            <a:off x="323848" y="3910012"/>
            <a:ext cx="2303467" cy="2524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AutoNum type="arabicPeriod" startAt="1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BIC staff: survey all stakeholders for annual priorities</a:t>
            </a:r>
          </a:p>
          <a:p>
            <a:pPr marL="342900" indent="-342900">
              <a:buSzPct val="100000"/>
              <a:buAutoNum type="arabicPeriod" startAt="1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PWG prepares Priority Paper + annual work plan topics (liaise with associate members)</a:t>
            </a:r>
          </a:p>
          <a:p>
            <a:pPr marL="342900" indent="-342900">
              <a:buSzPct val="100000"/>
              <a:buAutoNum type="arabicPeriod" startAt="1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buSzPct val="100000"/>
              <a:buAutoNum type="arabicPeriod" startAt="4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buSzPct val="100000"/>
              <a:buAutoNum type="arabicPeriod" startAt="5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buSzPct val="100000"/>
              <a:buAutoNum type="arabicPeriod" startAt="3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BIC staff discusses AWP with EC</a:t>
            </a:r>
          </a:p>
        </p:txBody>
      </p:sp>
      <p:sp>
        <p:nvSpPr>
          <p:cNvPr id="385" name="Shape 521"/>
          <p:cNvSpPr txBox="1"/>
          <p:nvPr/>
        </p:nvSpPr>
        <p:spPr>
          <a:xfrm>
            <a:off x="3348037" y="3910012"/>
            <a:ext cx="2303464" cy="268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AutoNum type="arabicPeriod" startAt="1"/>
              <a:defRPr b="1" sz="1600">
                <a:solidFill>
                  <a:srgbClr val="466C21"/>
                </a:solidFill>
              </a:defRPr>
            </a:pPr>
            <a:r>
              <a:t>BBI</a:t>
            </a:r>
            <a:r>
              <a:rPr b="0">
                <a:solidFill>
                  <a:srgbClr val="000000"/>
                </a:solidFill>
              </a:rPr>
              <a:t>: seeks advice from SC and SRG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AutoNum type="arabicPeriod" startAt="1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BIC: agreement on final version by BIC General Assembly</a:t>
            </a:r>
          </a:p>
          <a:p>
            <a:pPr marL="342900" indent="-342900">
              <a:buSzPct val="100000"/>
              <a:buAutoNum type="arabicPeriod" startAt="1"/>
              <a:defRPr sz="1600">
                <a:solidFill>
                  <a:srgbClr val="000000"/>
                </a:solidFill>
              </a:defRPr>
            </a:pPr>
            <a:r>
              <a:t>BBI: endorsement by Governing Board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AutoNum type="arabicPeriod" startAt="1"/>
              <a:def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buSzPct val="100000"/>
              <a:buAutoNum type="arabicPeriod" startAt="5"/>
              <a:def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buSzPct val="100000"/>
              <a:buAutoNum type="arabicPeriod" startAt="4"/>
              <a:defRPr b="1" sz="1600">
                <a:solidFill>
                  <a:srgbClr val="466C21"/>
                </a:solidFill>
              </a:defRPr>
            </a:pPr>
            <a:r>
              <a:t>BBI </a:t>
            </a:r>
            <a:r>
              <a:rPr b="0">
                <a:solidFill>
                  <a:srgbClr val="000000"/>
                </a:solidFill>
              </a:rPr>
              <a:t>publishes the (</a:t>
            </a: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b="0">
                <a:solidFill>
                  <a:srgbClr val="000000"/>
                </a:solidFill>
              </a:rPr>
              <a:t>) calls</a:t>
            </a:r>
          </a:p>
        </p:txBody>
      </p:sp>
      <p:sp>
        <p:nvSpPr>
          <p:cNvPr id="386" name="Shape 522"/>
          <p:cNvSpPr txBox="1"/>
          <p:nvPr/>
        </p:nvSpPr>
        <p:spPr>
          <a:xfrm>
            <a:off x="6516688" y="3773487"/>
            <a:ext cx="2303463" cy="296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t>5. </a:t>
            </a:r>
            <a:r>
              <a:rPr b="1">
                <a:solidFill>
                  <a:srgbClr val="466C21"/>
                </a:solidFill>
              </a:rPr>
              <a:t>BBI </a:t>
            </a:r>
            <a:r>
              <a:t>organises evaluation by independent experts (on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excellence, impact + implementation</a:t>
            </a:r>
            <a: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1600">
                <a:solidFill>
                  <a:srgbClr val="000000"/>
                </a:solidFill>
              </a:defRPr>
            </a:pPr>
            <a:r>
              <a:t>6. </a:t>
            </a:r>
            <a:r>
              <a:rPr b="1">
                <a:solidFill>
                  <a:srgbClr val="466C21"/>
                </a:solidFill>
              </a:rPr>
              <a:t>BBI </a:t>
            </a:r>
            <a:r>
              <a:t>negotiates and signs contract with winning consortia (consortium agreement and grant agreement)</a:t>
            </a:r>
          </a:p>
        </p:txBody>
      </p:sp>
      <p:sp>
        <p:nvSpPr>
          <p:cNvPr id="387" name="Shape 523"/>
          <p:cNvSpPr/>
          <p:nvPr/>
        </p:nvSpPr>
        <p:spPr>
          <a:xfrm>
            <a:off x="1398419" y="5560390"/>
            <a:ext cx="181940" cy="418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899"/>
                </a:moveTo>
                <a:lnTo>
                  <a:pt x="5400" y="16899"/>
                </a:lnTo>
                <a:lnTo>
                  <a:pt x="5400" y="0"/>
                </a:lnTo>
                <a:lnTo>
                  <a:pt x="16200" y="0"/>
                </a:lnTo>
                <a:lnTo>
                  <a:pt x="16200" y="16899"/>
                </a:lnTo>
                <a:lnTo>
                  <a:pt x="21600" y="168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49708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BFCF8"/>
                </a:solidFill>
              </a:defRPr>
            </a:pPr>
          </a:p>
        </p:txBody>
      </p:sp>
      <p:sp>
        <p:nvSpPr>
          <p:cNvPr id="388" name="Shape 524"/>
          <p:cNvSpPr/>
          <p:nvPr/>
        </p:nvSpPr>
        <p:spPr>
          <a:xfrm>
            <a:off x="4354829" y="5726791"/>
            <a:ext cx="187010" cy="3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903"/>
                </a:moveTo>
                <a:lnTo>
                  <a:pt x="5400" y="15903"/>
                </a:lnTo>
                <a:lnTo>
                  <a:pt x="5400" y="0"/>
                </a:lnTo>
                <a:lnTo>
                  <a:pt x="16200" y="0"/>
                </a:lnTo>
                <a:lnTo>
                  <a:pt x="16200" y="15903"/>
                </a:lnTo>
                <a:lnTo>
                  <a:pt x="21600" y="1590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49708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BFCF8"/>
                </a:solidFill>
              </a:defRPr>
            </a:pPr>
          </a:p>
        </p:txBody>
      </p:sp>
      <p:sp>
        <p:nvSpPr>
          <p:cNvPr id="389" name="Shape 525"/>
          <p:cNvSpPr/>
          <p:nvPr/>
        </p:nvSpPr>
        <p:spPr>
          <a:xfrm>
            <a:off x="7408863" y="5024437"/>
            <a:ext cx="215902" cy="504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981"/>
                </a:moveTo>
                <a:lnTo>
                  <a:pt x="5400" y="16981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81"/>
                </a:lnTo>
                <a:lnTo>
                  <a:pt x="21600" y="1698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49708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BFCF8"/>
                </a:solidFill>
              </a:defRPr>
            </a:pPr>
          </a:p>
        </p:txBody>
      </p:sp>
      <p:sp>
        <p:nvSpPr>
          <p:cNvPr id="390" name="Shape 526"/>
          <p:cNvSpPr/>
          <p:nvPr/>
        </p:nvSpPr>
        <p:spPr>
          <a:xfrm rot="13614673">
            <a:off x="2771775" y="4545036"/>
            <a:ext cx="215900" cy="1058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398"/>
                </a:moveTo>
                <a:lnTo>
                  <a:pt x="5400" y="19398"/>
                </a:lnTo>
                <a:lnTo>
                  <a:pt x="5400" y="0"/>
                </a:lnTo>
                <a:lnTo>
                  <a:pt x="16200" y="0"/>
                </a:lnTo>
                <a:lnTo>
                  <a:pt x="16200" y="19398"/>
                </a:lnTo>
                <a:lnTo>
                  <a:pt x="21600" y="1939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49708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BFCF8"/>
                </a:solidFill>
              </a:defRPr>
            </a:pPr>
          </a:p>
        </p:txBody>
      </p:sp>
      <p:sp>
        <p:nvSpPr>
          <p:cNvPr id="391" name="Shape 527"/>
          <p:cNvSpPr/>
          <p:nvPr/>
        </p:nvSpPr>
        <p:spPr>
          <a:xfrm rot="13614673">
            <a:off x="5841674" y="4748824"/>
            <a:ext cx="197807" cy="1258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902"/>
                </a:moveTo>
                <a:lnTo>
                  <a:pt x="5400" y="19902"/>
                </a:lnTo>
                <a:lnTo>
                  <a:pt x="5400" y="0"/>
                </a:lnTo>
                <a:lnTo>
                  <a:pt x="16200" y="0"/>
                </a:lnTo>
                <a:lnTo>
                  <a:pt x="16200" y="19902"/>
                </a:lnTo>
                <a:lnTo>
                  <a:pt x="21600" y="1990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49708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BFCF8"/>
                </a:solidFill>
              </a:defRPr>
            </a:pPr>
          </a:p>
        </p:txBody>
      </p:sp>
      <p:grpSp>
        <p:nvGrpSpPr>
          <p:cNvPr id="394" name="Group 530"/>
          <p:cNvGrpSpPr/>
          <p:nvPr/>
        </p:nvGrpSpPr>
        <p:grpSpPr>
          <a:xfrm>
            <a:off x="323850" y="1106487"/>
            <a:ext cx="2303466" cy="2665415"/>
            <a:chOff x="0" y="0"/>
            <a:chExt cx="2303465" cy="2665414"/>
          </a:xfrm>
        </p:grpSpPr>
        <p:sp>
          <p:nvSpPr>
            <p:cNvPr id="392" name="Shape 528"/>
            <p:cNvSpPr/>
            <p:nvPr/>
          </p:nvSpPr>
          <p:spPr>
            <a:xfrm>
              <a:off x="0" y="0"/>
              <a:ext cx="2303466" cy="26654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BFCF8"/>
                </a:gs>
                <a:gs pos="35000">
                  <a:srgbClr val="FBFCF8"/>
                </a:gs>
                <a:gs pos="100000">
                  <a:srgbClr val="FBFCF8"/>
                </a:gs>
              </a:gsLst>
              <a:lin ang="16200000" scaled="0"/>
            </a:gra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1400"/>
              </a:pPr>
            </a:p>
          </p:txBody>
        </p:sp>
        <p:sp>
          <p:nvSpPr>
            <p:cNvPr id="393" name="Shape 529"/>
            <p:cNvSpPr txBox="1"/>
            <p:nvPr/>
          </p:nvSpPr>
          <p:spPr>
            <a:xfrm>
              <a:off x="112446" y="213835"/>
              <a:ext cx="2078573" cy="2237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600">
                  <a:solidFill>
                    <a:srgbClr val="000000"/>
                  </a:solidFill>
                </a:defRPr>
              </a:pPr>
              <a:r>
                <a:t>Bio-based Industries Consortium</a:t>
              </a:r>
            </a:p>
            <a:p>
              <a:pPr algn="ctr">
                <a:defRPr sz="1600">
                  <a:solidFill>
                    <a:srgbClr val="000000"/>
                  </a:solidFill>
                </a:defRPr>
              </a:pPr>
            </a:p>
            <a:p>
              <a:pPr algn="ctr">
                <a:defRPr i="1" sz="1400"/>
              </a:pPr>
              <a:r>
                <a:t>BIC Programming Working Group </a:t>
              </a:r>
            </a:p>
            <a:p>
              <a:pPr algn="ctr">
                <a:defRPr i="1" sz="1400"/>
              </a:pPr>
              <a:r>
                <a:t>+</a:t>
              </a:r>
            </a:p>
            <a:p>
              <a:pPr algn="ctr">
                <a:defRPr i="1" sz="1400"/>
              </a:pPr>
              <a:r>
                <a:t>Programming Core Team (representing all sectors, regions, large companies, SME) </a:t>
              </a:r>
            </a:p>
          </p:txBody>
        </p:sp>
      </p:grpSp>
      <p:grpSp>
        <p:nvGrpSpPr>
          <p:cNvPr id="397" name="Group 533"/>
          <p:cNvGrpSpPr/>
          <p:nvPr/>
        </p:nvGrpSpPr>
        <p:grpSpPr>
          <a:xfrm>
            <a:off x="3240088" y="1216025"/>
            <a:ext cx="5292727" cy="2486025"/>
            <a:chOff x="0" y="0"/>
            <a:chExt cx="5292726" cy="2486025"/>
          </a:xfrm>
        </p:grpSpPr>
        <p:sp>
          <p:nvSpPr>
            <p:cNvPr id="395" name="Shape 531"/>
            <p:cNvSpPr/>
            <p:nvPr/>
          </p:nvSpPr>
          <p:spPr>
            <a:xfrm>
              <a:off x="0" y="0"/>
              <a:ext cx="5292727" cy="248602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BFCF8"/>
                </a:gs>
                <a:gs pos="35000">
                  <a:srgbClr val="FBFCF8"/>
                </a:gs>
                <a:gs pos="100000">
                  <a:srgbClr val="FBFCF8"/>
                </a:gs>
              </a:gsLst>
              <a:lin ang="16200000" scaled="0"/>
            </a:gra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Shape 532"/>
            <p:cNvSpPr txBox="1"/>
            <p:nvPr/>
          </p:nvSpPr>
          <p:spPr>
            <a:xfrm>
              <a:off x="121357" y="555941"/>
              <a:ext cx="5050013" cy="1374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000">
                  <a:solidFill>
                    <a:srgbClr val="000000"/>
                  </a:solidFill>
                </a:defRPr>
              </a:pPr>
            </a:p>
            <a:p>
              <a:pPr algn="ctr">
                <a:defRPr b="1" sz="2200">
                  <a:solidFill>
                    <a:srgbClr val="466C21"/>
                  </a:solidFill>
                </a:defRPr>
              </a:pPr>
            </a:p>
            <a:p>
              <a:pPr algn="ctr">
                <a:defRPr b="1" sz="2200">
                  <a:solidFill>
                    <a:srgbClr val="466C21"/>
                  </a:solidFill>
                </a:defRPr>
              </a:pPr>
              <a:br/>
              <a:r>
                <a:rPr b="0" sz="1600">
                  <a:solidFill>
                    <a:srgbClr val="000000"/>
                  </a:solidFill>
                </a:rPr>
                <a:t>Scientific Committee</a:t>
              </a:r>
              <a:br>
                <a:rPr b="0" sz="1600">
                  <a:solidFill>
                    <a:srgbClr val="000000"/>
                  </a:solidFill>
                </a:rPr>
              </a:br>
              <a:r>
                <a:rPr b="0" sz="1600">
                  <a:solidFill>
                    <a:srgbClr val="000000"/>
                  </a:solidFill>
                </a:rPr>
                <a:t>States Representatives Group</a:t>
              </a:r>
            </a:p>
          </p:txBody>
        </p:sp>
      </p:grpSp>
      <p:sp>
        <p:nvSpPr>
          <p:cNvPr id="398" name="Shape 534"/>
          <p:cNvSpPr/>
          <p:nvPr/>
        </p:nvSpPr>
        <p:spPr>
          <a:xfrm>
            <a:off x="142876" y="1106486"/>
            <a:ext cx="2838451" cy="5715003"/>
          </a:xfrm>
          <a:prstGeom prst="rect">
            <a:avLst/>
          </a:prstGeom>
          <a:ln w="57150">
            <a:solidFill>
              <a:srgbClr val="ADB26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BFCF8"/>
                </a:solidFill>
              </a:defRPr>
            </a:pPr>
          </a:p>
        </p:txBody>
      </p:sp>
      <p:pic>
        <p:nvPicPr>
          <p:cNvPr id="399" name="image20.png" descr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1072" y="1331588"/>
            <a:ext cx="1956037" cy="1126252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Shape 53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4004"/>
            </a:lvl1pPr>
          </a:lstStyle>
          <a:p>
            <a:pPr/>
            <a:r>
              <a:t>Process to prepare work plan &amp; call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itle 1"/>
          <p:cNvSpPr txBox="1"/>
          <p:nvPr>
            <p:ph type="title"/>
          </p:nvPr>
        </p:nvSpPr>
        <p:spPr>
          <a:xfrm>
            <a:off x="457200" y="541336"/>
            <a:ext cx="8229600" cy="668340"/>
          </a:xfrm>
          <a:prstGeom prst="rect">
            <a:avLst/>
          </a:prstGeom>
        </p:spPr>
        <p:txBody>
          <a:bodyPr/>
          <a:lstStyle/>
          <a:p>
            <a:pPr/>
            <a:r>
              <a:t>Steps towards an annual work plan</a:t>
            </a:r>
          </a:p>
        </p:txBody>
      </p:sp>
      <p:grpSp>
        <p:nvGrpSpPr>
          <p:cNvPr id="420" name="Diagram 2"/>
          <p:cNvGrpSpPr/>
          <p:nvPr/>
        </p:nvGrpSpPr>
        <p:grpSpPr>
          <a:xfrm>
            <a:off x="1527620" y="2375947"/>
            <a:ext cx="6088759" cy="2014427"/>
            <a:chOff x="0" y="0"/>
            <a:chExt cx="6088757" cy="2014426"/>
          </a:xfrm>
        </p:grpSpPr>
        <p:sp>
          <p:nvSpPr>
            <p:cNvPr id="403" name="Shape"/>
            <p:cNvSpPr/>
            <p:nvPr/>
          </p:nvSpPr>
          <p:spPr>
            <a:xfrm>
              <a:off x="0" y="1275408"/>
              <a:ext cx="932706" cy="56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480"/>
                  </a:lnTo>
                  <a:lnTo>
                    <a:pt x="2093" y="3480"/>
                  </a:lnTo>
                  <a:lnTo>
                    <a:pt x="209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4" name="Priority Paper…"/>
            <p:cNvSpPr txBox="1"/>
            <p:nvPr/>
          </p:nvSpPr>
          <p:spPr>
            <a:xfrm>
              <a:off x="92523" y="1367996"/>
              <a:ext cx="842053" cy="646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Priority Paper</a:t>
              </a:r>
            </a:p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‘Broad challenges’</a:t>
              </a:r>
            </a:p>
          </p:txBody>
        </p:sp>
        <p:sp>
          <p:nvSpPr>
            <p:cNvPr id="405" name="Triangle"/>
            <p:cNvSpPr/>
            <p:nvPr/>
          </p:nvSpPr>
          <p:spPr>
            <a:xfrm>
              <a:off x="775697" y="1020652"/>
              <a:ext cx="158878" cy="15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6" name="Shape"/>
            <p:cNvSpPr/>
            <p:nvPr/>
          </p:nvSpPr>
          <p:spPr>
            <a:xfrm>
              <a:off x="1030836" y="1020326"/>
              <a:ext cx="932706" cy="56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480"/>
                  </a:lnTo>
                  <a:lnTo>
                    <a:pt x="2093" y="3480"/>
                  </a:lnTo>
                  <a:lnTo>
                    <a:pt x="209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7" name="Specific challenges"/>
            <p:cNvSpPr txBox="1"/>
            <p:nvPr/>
          </p:nvSpPr>
          <p:spPr>
            <a:xfrm>
              <a:off x="1123359" y="1112915"/>
              <a:ext cx="842053" cy="341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defTabSz="444500">
                <a:lnSpc>
                  <a:spcPct val="90000"/>
                </a:lnSpc>
                <a:spcBef>
                  <a:spcPts val="400"/>
                </a:spcBef>
                <a:defRPr sz="1000"/>
              </a:lvl1pPr>
            </a:lstStyle>
            <a:p>
              <a:pPr/>
              <a:r>
                <a:t>Specific challenges</a:t>
              </a:r>
            </a:p>
          </p:txBody>
        </p:sp>
        <p:sp>
          <p:nvSpPr>
            <p:cNvPr id="408" name="Triangle"/>
            <p:cNvSpPr/>
            <p:nvPr/>
          </p:nvSpPr>
          <p:spPr>
            <a:xfrm>
              <a:off x="1806534" y="765569"/>
              <a:ext cx="158878" cy="15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9" name="Shape"/>
            <p:cNvSpPr/>
            <p:nvPr/>
          </p:nvSpPr>
          <p:spPr>
            <a:xfrm>
              <a:off x="2061672" y="765244"/>
              <a:ext cx="932706" cy="56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480"/>
                  </a:lnTo>
                  <a:lnTo>
                    <a:pt x="2093" y="3480"/>
                  </a:lnTo>
                  <a:lnTo>
                    <a:pt x="209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0" name="Topics for the AWP…"/>
            <p:cNvSpPr txBox="1"/>
            <p:nvPr/>
          </p:nvSpPr>
          <p:spPr>
            <a:xfrm>
              <a:off x="2154195" y="857833"/>
              <a:ext cx="842053" cy="699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Topics for the AWP</a:t>
              </a:r>
            </a:p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RIA-IA-CSA</a:t>
              </a:r>
            </a:p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Budget </a:t>
              </a:r>
            </a:p>
          </p:txBody>
        </p:sp>
        <p:sp>
          <p:nvSpPr>
            <p:cNvPr id="411" name="Triangle"/>
            <p:cNvSpPr/>
            <p:nvPr/>
          </p:nvSpPr>
          <p:spPr>
            <a:xfrm>
              <a:off x="2837369" y="510488"/>
              <a:ext cx="158878" cy="15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2" name="Shape"/>
            <p:cNvSpPr/>
            <p:nvPr/>
          </p:nvSpPr>
          <p:spPr>
            <a:xfrm>
              <a:off x="3092509" y="510163"/>
              <a:ext cx="932706" cy="56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480"/>
                  </a:lnTo>
                  <a:lnTo>
                    <a:pt x="2093" y="3480"/>
                  </a:lnTo>
                  <a:lnTo>
                    <a:pt x="209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3" name="'Reality check’…"/>
            <p:cNvSpPr txBox="1"/>
            <p:nvPr/>
          </p:nvSpPr>
          <p:spPr>
            <a:xfrm>
              <a:off x="3185032" y="602751"/>
              <a:ext cx="842053" cy="1076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'Reality check’</a:t>
              </a:r>
            </a:p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BIC members’ commitment</a:t>
              </a:r>
            </a:p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(financial + proposal)</a:t>
              </a:r>
            </a:p>
          </p:txBody>
        </p:sp>
        <p:sp>
          <p:nvSpPr>
            <p:cNvPr id="414" name="Triangle"/>
            <p:cNvSpPr/>
            <p:nvPr/>
          </p:nvSpPr>
          <p:spPr>
            <a:xfrm>
              <a:off x="3868205" y="255406"/>
              <a:ext cx="158878" cy="15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5" name="Shape"/>
            <p:cNvSpPr/>
            <p:nvPr/>
          </p:nvSpPr>
          <p:spPr>
            <a:xfrm>
              <a:off x="4123344" y="255082"/>
              <a:ext cx="932706" cy="56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480"/>
                  </a:lnTo>
                  <a:lnTo>
                    <a:pt x="2093" y="3480"/>
                  </a:lnTo>
                  <a:lnTo>
                    <a:pt x="209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6" name="Pre-final…"/>
            <p:cNvSpPr txBox="1"/>
            <p:nvPr/>
          </p:nvSpPr>
          <p:spPr>
            <a:xfrm>
              <a:off x="4215867" y="347670"/>
              <a:ext cx="842053" cy="646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Pre-final </a:t>
              </a:r>
            </a:p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Approval process with BIC GA</a:t>
              </a:r>
            </a:p>
          </p:txBody>
        </p:sp>
        <p:sp>
          <p:nvSpPr>
            <p:cNvPr id="417" name="Triangle"/>
            <p:cNvSpPr/>
            <p:nvPr/>
          </p:nvSpPr>
          <p:spPr>
            <a:xfrm>
              <a:off x="4899042" y="325"/>
              <a:ext cx="158878" cy="15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8" name="Shape"/>
            <p:cNvSpPr/>
            <p:nvPr/>
          </p:nvSpPr>
          <p:spPr>
            <a:xfrm>
              <a:off x="5154182" y="0"/>
              <a:ext cx="932706" cy="56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480"/>
                  </a:lnTo>
                  <a:lnTo>
                    <a:pt x="2093" y="3480"/>
                  </a:lnTo>
                  <a:lnTo>
                    <a:pt x="209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9EBE"/>
                </a:gs>
                <a:gs pos="100000">
                  <a:srgbClr val="A6DCFB"/>
                </a:gs>
              </a:gsLst>
              <a:lin ang="16200000" scaled="0"/>
            </a:gra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9" name="Final…"/>
            <p:cNvSpPr txBox="1"/>
            <p:nvPr/>
          </p:nvSpPr>
          <p:spPr>
            <a:xfrm>
              <a:off x="5246705" y="92589"/>
              <a:ext cx="842053" cy="646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Final </a:t>
              </a:r>
            </a:p>
            <a:p>
              <a:pPr defTabSz="444500">
                <a:lnSpc>
                  <a:spcPct val="90000"/>
                </a:lnSpc>
                <a:spcBef>
                  <a:spcPts val="400"/>
                </a:spcBef>
                <a:defRPr sz="1000"/>
              </a:pPr>
              <a:r>
                <a:t>Written procedure with BBI GB</a:t>
              </a:r>
            </a:p>
          </p:txBody>
        </p:sp>
      </p:grpSp>
      <p:sp>
        <p:nvSpPr>
          <p:cNvPr id="421" name="TextBox 3"/>
          <p:cNvSpPr txBox="1"/>
          <p:nvPr/>
        </p:nvSpPr>
        <p:spPr>
          <a:xfrm>
            <a:off x="1523999" y="5460999"/>
            <a:ext cx="6311155" cy="602616"/>
          </a:xfrm>
          <a:prstGeom prst="rect">
            <a:avLst/>
          </a:prstGeom>
          <a:ln w="28575">
            <a:solidFill>
              <a:srgbClr val="40404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Involved in the various steps:</a:t>
            </a:r>
          </a:p>
          <a:p>
            <a:pPr>
              <a:defRPr sz="1600"/>
            </a:pPr>
            <a:r>
              <a:t>BIC members –– EC – SC &amp; SRG BBI – BBI JU Office </a:t>
            </a:r>
          </a:p>
        </p:txBody>
      </p:sp>
      <p:graphicFrame>
        <p:nvGraphicFramePr>
          <p:cNvPr id="422" name="Table 5"/>
          <p:cNvGraphicFramePr/>
          <p:nvPr/>
        </p:nvGraphicFramePr>
        <p:xfrm>
          <a:off x="1657980" y="4350935"/>
          <a:ext cx="5962024" cy="2870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15364"/>
                <a:gridCol w="679860"/>
                <a:gridCol w="473335"/>
                <a:gridCol w="737926"/>
                <a:gridCol w="863030"/>
                <a:gridCol w="534256"/>
                <a:gridCol w="554804"/>
                <a:gridCol w="482885"/>
                <a:gridCol w="520560"/>
              </a:tblGrid>
              <a:tr h="28708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Feb</a:t>
                      </a:r>
                    </a:p>
                  </a:txBody>
                  <a:tcPr marL="12700" marR="12700" marT="12700" marB="1270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5">
                        <a:lumOff val="17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April</a:t>
                      </a:r>
                    </a:p>
                  </a:txBody>
                  <a:tcPr marL="12700" marR="12700" marT="12700" marB="1270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5">
                        <a:lumOff val="17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May</a:t>
                      </a:r>
                    </a:p>
                  </a:txBody>
                  <a:tcPr marL="12700" marR="12700" marT="12700" marB="1270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5">
                        <a:lumOff val="17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June</a:t>
                      </a:r>
                    </a:p>
                  </a:txBody>
                  <a:tcPr marL="12700" marR="12700" marT="12700" marB="1270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5">
                        <a:lumOff val="17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July</a:t>
                      </a:r>
                    </a:p>
                  </a:txBody>
                  <a:tcPr marL="12700" marR="12700" marT="12700" marB="1270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5">
                        <a:lumOff val="17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Sept</a:t>
                      </a:r>
                    </a:p>
                  </a:txBody>
                  <a:tcPr marL="12700" marR="12700" marT="12700" marB="1270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5">
                        <a:lumOff val="17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Oct</a:t>
                      </a:r>
                    </a:p>
                  </a:txBody>
                  <a:tcPr marL="12700" marR="12700" marT="12700" marB="1270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5">
                        <a:lumOff val="17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Nov</a:t>
                      </a:r>
                    </a:p>
                  </a:txBody>
                  <a:tcPr marL="12700" marR="12700" marT="12700" marB="1270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5">
                        <a:lumOff val="17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Dec</a:t>
                      </a:r>
                    </a:p>
                  </a:txBody>
                  <a:tcPr marL="12700" marR="12700" marT="12700" marB="1270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5">
                        <a:lumOff val="1745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161"/>
          <p:cNvSpPr txBox="1"/>
          <p:nvPr>
            <p:ph type="title" idx="4294967295"/>
          </p:nvPr>
        </p:nvSpPr>
        <p:spPr>
          <a:xfrm>
            <a:off x="457200" y="2054586"/>
            <a:ext cx="8229600" cy="2871472"/>
          </a:xfrm>
          <a:prstGeom prst="rect">
            <a:avLst/>
          </a:prstGeom>
        </p:spPr>
        <p:txBody>
          <a:bodyPr/>
          <a:lstStyle>
            <a:lvl1pPr algn="ctr" defTabSz="370331">
              <a:defRPr b="0" sz="4800">
                <a:solidFill>
                  <a:srgbClr val="45768B"/>
                </a:solidFill>
              </a:defRPr>
            </a:lvl1pPr>
          </a:lstStyle>
          <a:p>
            <a:pPr/>
            <a:r>
              <a:t>PUBLIC AFFAIRS &amp; COMMUNICATIONS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238"/>
          <p:cNvSpPr txBox="1"/>
          <p:nvPr>
            <p:ph type="title"/>
          </p:nvPr>
        </p:nvSpPr>
        <p:spPr>
          <a:xfrm>
            <a:off x="38100" y="635623"/>
            <a:ext cx="8229600" cy="583479"/>
          </a:xfrm>
          <a:prstGeom prst="rect">
            <a:avLst/>
          </a:prstGeom>
        </p:spPr>
        <p:txBody>
          <a:bodyPr/>
          <a:lstStyle/>
          <a:p>
            <a:pPr/>
            <a:r>
              <a:t>BIC communications</a:t>
            </a:r>
          </a:p>
        </p:txBody>
      </p:sp>
      <p:pic>
        <p:nvPicPr>
          <p:cNvPr id="428" name="Screen Shot 2016-09-10 at 10.15.52.png" descr="Screen Shot 2016-09-10 at 10.15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9907" y="1270651"/>
            <a:ext cx="2406028" cy="5473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11300"/>
            <a:ext cx="4826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17101" y="4101474"/>
            <a:ext cx="3463076" cy="2338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800" y="1219100"/>
            <a:ext cx="3679093" cy="2499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3940169"/>
            <a:ext cx="4059707" cy="1969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313"/>
          <p:cNvSpPr txBox="1"/>
          <p:nvPr>
            <p:ph type="title"/>
          </p:nvPr>
        </p:nvSpPr>
        <p:spPr>
          <a:xfrm>
            <a:off x="38100" y="635623"/>
            <a:ext cx="8229600" cy="583479"/>
          </a:xfrm>
          <a:prstGeom prst="rect">
            <a:avLst/>
          </a:prstGeom>
        </p:spPr>
        <p:txBody>
          <a:bodyPr/>
          <a:lstStyle/>
          <a:p>
            <a:pPr/>
            <a:r>
              <a:t>Public affairs &amp; relations</a:t>
            </a:r>
          </a:p>
        </p:txBody>
      </p:sp>
      <p:sp>
        <p:nvSpPr>
          <p:cNvPr id="435" name="Shape 314"/>
          <p:cNvSpPr txBox="1"/>
          <p:nvPr>
            <p:ph type="body" idx="1"/>
          </p:nvPr>
        </p:nvSpPr>
        <p:spPr>
          <a:xfrm>
            <a:off x="457200" y="1851705"/>
            <a:ext cx="8229600" cy="4255605"/>
          </a:xfrm>
          <a:prstGeom prst="rect">
            <a:avLst/>
          </a:prstGeom>
        </p:spPr>
        <p:txBody>
          <a:bodyPr/>
          <a:lstStyle/>
          <a:p>
            <a:pPr marL="342899" indent="-342899">
              <a:lnSpc>
                <a:spcPct val="90000"/>
              </a:lnSpc>
              <a:buClr>
                <a:srgbClr val="9BBB59"/>
              </a:buClr>
              <a:buFont typeface="Symbol"/>
              <a:buChar char="·"/>
              <a:defRPr b="1" sz="1800">
                <a:solidFill>
                  <a:srgbClr val="000000"/>
                </a:solidFill>
              </a:defRPr>
            </a:pPr>
            <a:r>
              <a:t>BIC’s positioning and outreach </a:t>
            </a:r>
            <a:r>
              <a:rPr b="0"/>
              <a:t>with regard to EU Policies to endeavour a bioreconomy favourable policy environment </a:t>
            </a:r>
          </a:p>
          <a:p>
            <a:pPr lvl="1" marL="742949" indent="-342899">
              <a:lnSpc>
                <a:spcPct val="90000"/>
              </a:lnSpc>
              <a:buClr>
                <a:srgbClr val="9BBB59"/>
              </a:buClr>
              <a:buFont typeface="Symbol"/>
              <a:buChar char="·"/>
              <a:defRPr b="1" sz="1800">
                <a:solidFill>
                  <a:srgbClr val="000000"/>
                </a:solidFill>
              </a:defRPr>
            </a:pPr>
            <a:r>
              <a:t>H2020 and BBI JU Mid-term review (</a:t>
            </a:r>
            <a:r>
              <a:rPr>
                <a:solidFill>
                  <a:srgbClr val="FF0000"/>
                </a:solidFill>
              </a:rPr>
              <a:t>high priority</a:t>
            </a:r>
            <a:r>
              <a:t>)</a:t>
            </a:r>
          </a:p>
          <a:p>
            <a:pPr lvl="1" marL="742949" indent="-342899">
              <a:lnSpc>
                <a:spcPct val="90000"/>
              </a:lnSpc>
              <a:buClr>
                <a:srgbClr val="9BBB59"/>
              </a:buClr>
              <a:buFont typeface="Symbol"/>
              <a:buChar char="·"/>
              <a:defRPr b="1" sz="1800">
                <a:solidFill>
                  <a:srgbClr val="000000"/>
                </a:solidFill>
              </a:defRPr>
            </a:pPr>
            <a:r>
              <a:t>Review of the bioeconomy strategy (</a:t>
            </a:r>
            <a:r>
              <a:rPr>
                <a:solidFill>
                  <a:srgbClr val="FF0000"/>
                </a:solidFill>
              </a:rPr>
              <a:t>high priority</a:t>
            </a:r>
            <a:r>
              <a:t>)</a:t>
            </a:r>
          </a:p>
          <a:p>
            <a:pPr marL="342899" indent="-342899">
              <a:lnSpc>
                <a:spcPct val="90000"/>
              </a:lnSpc>
              <a:buClr>
                <a:srgbClr val="9BBB59"/>
              </a:buClr>
              <a:buFont typeface="Symbol"/>
              <a:buChar char="·"/>
              <a:defRPr sz="1800">
                <a:solidFill>
                  <a:srgbClr val="000000"/>
                </a:solidFill>
              </a:defRPr>
            </a:pPr>
            <a:r>
              <a:t>Communications and stakeholders relationships</a:t>
            </a:r>
            <a:r>
              <a:rPr b="1"/>
              <a:t> (</a:t>
            </a:r>
            <a:r>
              <a:rPr b="1">
                <a:solidFill>
                  <a:srgbClr val="FF0000"/>
                </a:solidFill>
              </a:rPr>
              <a:t>high priority</a:t>
            </a:r>
            <a:r>
              <a:rPr b="1"/>
              <a:t>)</a:t>
            </a:r>
          </a:p>
          <a:p>
            <a:pPr lvl="1" marL="742949" indent="-342899">
              <a:lnSpc>
                <a:spcPct val="90000"/>
              </a:lnSpc>
              <a:buClr>
                <a:srgbClr val="9BBB59"/>
              </a:buClr>
              <a:buFont typeface="Symbol"/>
              <a:buChar char="·"/>
              <a:defRPr b="1" sz="1800">
                <a:solidFill>
                  <a:srgbClr val="000000"/>
                </a:solidFill>
              </a:defRPr>
            </a:pPr>
            <a:r>
              <a:t>Through smart and targeted communication</a:t>
            </a:r>
          </a:p>
          <a:p>
            <a:pPr marL="342899" indent="-342899">
              <a:lnSpc>
                <a:spcPct val="90000"/>
              </a:lnSpc>
              <a:buClr>
                <a:srgbClr val="9BBB59"/>
              </a:buClr>
              <a:buFont typeface="Symbol"/>
              <a:buChar char="·"/>
              <a:defRPr sz="1800">
                <a:solidFill>
                  <a:srgbClr val="000000"/>
                </a:solidFill>
              </a:defRPr>
            </a:pPr>
            <a:r>
              <a:t>Advocacy</a:t>
            </a:r>
            <a:r>
              <a:t>, also</a:t>
            </a:r>
            <a:r>
              <a:t> through the </a:t>
            </a:r>
            <a:r>
              <a:rPr b="1"/>
              <a:t>European</a:t>
            </a:r>
            <a:r>
              <a:t> </a:t>
            </a:r>
            <a:r>
              <a:rPr b="1"/>
              <a:t>Bioeconomy Alliance (EUBA)</a:t>
            </a:r>
            <a:endParaRPr b="1"/>
          </a:p>
          <a:p>
            <a:pPr lvl="1" marL="800100" indent="-342900">
              <a:lnSpc>
                <a:spcPct val="90000"/>
              </a:lnSpc>
              <a:buClr>
                <a:srgbClr val="9BBB59"/>
              </a:buClr>
              <a:buFont typeface="Symbol"/>
              <a:buChar char="·"/>
              <a:defRPr sz="1800">
                <a:solidFill>
                  <a:srgbClr val="000000"/>
                </a:solidFill>
              </a:defRPr>
            </a:pPr>
            <a:r>
              <a:t>Position papers: circular economy, waste package, biomass supply, green public procurement</a:t>
            </a:r>
            <a:endParaRPr b="1"/>
          </a:p>
          <a:p>
            <a:pPr lvl="1" marL="800100" indent="-342900">
              <a:lnSpc>
                <a:spcPct val="90000"/>
              </a:lnSpc>
              <a:buClr>
                <a:srgbClr val="9BBB59"/>
              </a:buClr>
              <a:buFont typeface="Symbol"/>
              <a:buChar char="·"/>
              <a:defRPr sz="1800">
                <a:solidFill>
                  <a:srgbClr val="000000"/>
                </a:solidFill>
              </a:defRPr>
            </a:pPr>
            <a:r>
              <a:t>Letters to EU policy makers</a:t>
            </a:r>
            <a:endParaRPr b="1"/>
          </a:p>
          <a:p>
            <a:pPr lvl="1" marL="800100" indent="-342900">
              <a:lnSpc>
                <a:spcPct val="90000"/>
              </a:lnSpc>
              <a:buClr>
                <a:srgbClr val="9BBB59"/>
              </a:buClr>
              <a:buFont typeface="Symbol"/>
              <a:buChar char="·"/>
              <a:defRPr sz="1800">
                <a:solidFill>
                  <a:srgbClr val="000000"/>
                </a:solidFill>
              </a:defRPr>
            </a:pPr>
            <a:r>
              <a:t>Meetings with EC, MEPs, Perm Reps,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316"/>
          <p:cNvSpPr txBox="1"/>
          <p:nvPr>
            <p:ph type="title"/>
          </p:nvPr>
        </p:nvSpPr>
        <p:spPr>
          <a:xfrm>
            <a:off x="153204" y="500684"/>
            <a:ext cx="8229601" cy="583479"/>
          </a:xfrm>
          <a:prstGeom prst="rect">
            <a:avLst/>
          </a:prstGeom>
        </p:spPr>
        <p:txBody>
          <a:bodyPr/>
          <a:lstStyle/>
          <a:p>
            <a:pPr/>
            <a:r>
              <a:t>EUBA: informal alliance of trade associations</a:t>
            </a:r>
          </a:p>
        </p:txBody>
      </p:sp>
      <p:pic>
        <p:nvPicPr>
          <p:cNvPr id="438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63146" t="25321" r="20527" b="62267"/>
          <a:stretch>
            <a:fillRect/>
          </a:stretch>
        </p:blipFill>
        <p:spPr>
          <a:xfrm>
            <a:off x="6012160" y="2564902"/>
            <a:ext cx="1965396" cy="1098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37399" t="74557" r="51377" b="11256"/>
          <a:stretch>
            <a:fillRect/>
          </a:stretch>
        </p:blipFill>
        <p:spPr>
          <a:xfrm>
            <a:off x="3779911" y="4910404"/>
            <a:ext cx="1351211" cy="1254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9729" t="79669" r="68843" b="9691"/>
          <a:stretch>
            <a:fillRect/>
          </a:stretch>
        </p:blipFill>
        <p:spPr>
          <a:xfrm>
            <a:off x="323526" y="5152121"/>
            <a:ext cx="2689489" cy="94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62671" t="74144" r="24062" b="9897"/>
          <a:stretch>
            <a:fillRect/>
          </a:stretch>
        </p:blipFill>
        <p:spPr>
          <a:xfrm>
            <a:off x="6300191" y="4825550"/>
            <a:ext cx="1596885" cy="141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10512" t="3011" r="67039" b="86350"/>
          <a:stretch>
            <a:fillRect/>
          </a:stretch>
        </p:blipFill>
        <p:spPr>
          <a:xfrm>
            <a:off x="384457" y="1684556"/>
            <a:ext cx="2817560" cy="94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9729" t="51092" r="69982" b="36496"/>
          <a:stretch>
            <a:fillRect/>
          </a:stretch>
        </p:blipFill>
        <p:spPr>
          <a:xfrm>
            <a:off x="323527" y="3915138"/>
            <a:ext cx="2521395" cy="1098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9729" t="24701" r="78026" b="61113"/>
          <a:stretch>
            <a:fillRect/>
          </a:stretch>
        </p:blipFill>
        <p:spPr>
          <a:xfrm>
            <a:off x="827583" y="2606148"/>
            <a:ext cx="1474049" cy="1254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37399" t="49526" r="47295" b="36289"/>
          <a:stretch>
            <a:fillRect/>
          </a:stretch>
        </p:blipFill>
        <p:spPr>
          <a:xfrm>
            <a:off x="3593538" y="3542253"/>
            <a:ext cx="1842560" cy="1254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37399" t="29815" r="44233" b="63092"/>
          <a:stretch>
            <a:fillRect/>
          </a:stretch>
        </p:blipFill>
        <p:spPr>
          <a:xfrm>
            <a:off x="3297035" y="2924942"/>
            <a:ext cx="2211071" cy="627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37399" t="0" r="51377" b="86350"/>
          <a:stretch>
            <a:fillRect/>
          </a:stretch>
        </p:blipFill>
        <p:spPr>
          <a:xfrm>
            <a:off x="3724847" y="1706210"/>
            <a:ext cx="1351211" cy="1207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63146" t="49938" r="22568" b="35876"/>
          <a:stretch>
            <a:fillRect/>
          </a:stretch>
        </p:blipFill>
        <p:spPr>
          <a:xfrm>
            <a:off x="6156176" y="3710270"/>
            <a:ext cx="1719722" cy="1254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rcRect l="63146" t="4070" r="19506" b="87588"/>
          <a:stretch>
            <a:fillRect/>
          </a:stretch>
        </p:blipFill>
        <p:spPr>
          <a:xfrm>
            <a:off x="5940152" y="1844824"/>
            <a:ext cx="2088234" cy="737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Shape 290"/>
          <p:cNvSpPr txBox="1"/>
          <p:nvPr>
            <p:ph type="title" idx="4294967295"/>
          </p:nvPr>
        </p:nvSpPr>
        <p:spPr>
          <a:xfrm>
            <a:off x="457200" y="2179654"/>
            <a:ext cx="8229600" cy="2871472"/>
          </a:xfrm>
          <a:prstGeom prst="rect">
            <a:avLst/>
          </a:prstGeom>
        </p:spPr>
        <p:txBody>
          <a:bodyPr/>
          <a:lstStyle>
            <a:lvl1pPr algn="ctr">
              <a:defRPr b="0" sz="6000">
                <a:solidFill>
                  <a:srgbClr val="45768B"/>
                </a:solidFill>
              </a:defRPr>
            </a:lvl1pPr>
          </a:lstStyle>
          <a:p>
            <a:pPr/>
            <a:r>
              <a:t>IMPORTANT ROLE FOR THE REGIONS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161"/>
          <p:cNvSpPr txBox="1"/>
          <p:nvPr>
            <p:ph type="title" idx="4294967295"/>
          </p:nvPr>
        </p:nvSpPr>
        <p:spPr>
          <a:xfrm>
            <a:off x="457200" y="2054586"/>
            <a:ext cx="8229600" cy="2871472"/>
          </a:xfrm>
          <a:prstGeom prst="rect">
            <a:avLst/>
          </a:prstGeom>
        </p:spPr>
        <p:txBody>
          <a:bodyPr/>
          <a:lstStyle/>
          <a:p>
            <a:pPr algn="ctr" defTabSz="370331">
              <a:defRPr b="0" sz="4300">
                <a:solidFill>
                  <a:srgbClr val="45768B"/>
                </a:solidFill>
              </a:defRPr>
            </a:pPr>
            <a:r>
              <a:t>THE BIO-BASED INDUSTRIES CONSORTIUM</a:t>
            </a:r>
            <a:br/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292"/>
          <p:cNvSpPr txBox="1"/>
          <p:nvPr>
            <p:ph type="title"/>
          </p:nvPr>
        </p:nvSpPr>
        <p:spPr>
          <a:xfrm>
            <a:off x="157162" y="451643"/>
            <a:ext cx="8229601" cy="582615"/>
          </a:xfrm>
          <a:prstGeom prst="rect">
            <a:avLst/>
          </a:prstGeom>
        </p:spPr>
        <p:txBody>
          <a:bodyPr/>
          <a:lstStyle/>
          <a:p>
            <a:pPr/>
            <a:r>
              <a:t>Importance of the regions</a:t>
            </a:r>
          </a:p>
        </p:txBody>
      </p:sp>
      <p:sp>
        <p:nvSpPr>
          <p:cNvPr id="455" name="Shape 293"/>
          <p:cNvSpPr txBox="1"/>
          <p:nvPr>
            <p:ph type="body" idx="1"/>
          </p:nvPr>
        </p:nvSpPr>
        <p:spPr>
          <a:xfrm>
            <a:off x="157160" y="1504949"/>
            <a:ext cx="8986841" cy="4946236"/>
          </a:xfrm>
          <a:prstGeom prst="rect">
            <a:avLst/>
          </a:prstGeom>
        </p:spPr>
        <p:txBody>
          <a:bodyPr/>
          <a:lstStyle/>
          <a:p>
            <a:pPr marL="301752" indent="-301752" defTabSz="452627">
              <a:lnSpc>
                <a:spcPct val="90000"/>
              </a:lnSpc>
              <a:spcBef>
                <a:spcPts val="1100"/>
              </a:spcBef>
              <a:defRPr sz="1900"/>
            </a:pPr>
            <a:r>
              <a:t>Opportunities to </a:t>
            </a:r>
            <a:r>
              <a:rPr b="1"/>
              <a:t>“valorise” feedstock</a:t>
            </a:r>
            <a:r>
              <a:t>: agricultural crops or forestry, marine feedstock, waste from food industry, municipal waste, …. </a:t>
            </a:r>
          </a:p>
          <a:p>
            <a:pPr marL="301752" indent="-301752" defTabSz="452627">
              <a:lnSpc>
                <a:spcPct val="90000"/>
              </a:lnSpc>
              <a:spcBef>
                <a:spcPts val="1100"/>
              </a:spcBef>
              <a:defRPr sz="1900"/>
            </a:pPr>
            <a:r>
              <a:t>Regions can help setting up </a:t>
            </a:r>
            <a:r>
              <a:rPr b="1"/>
              <a:t>local value chains</a:t>
            </a:r>
            <a:r>
              <a:t>, to the benefit of farmers and local industry</a:t>
            </a:r>
          </a:p>
          <a:p>
            <a:pPr marL="301752" indent="-301752" defTabSz="452627">
              <a:lnSpc>
                <a:spcPct val="90000"/>
              </a:lnSpc>
              <a:spcBef>
                <a:spcPts val="1100"/>
              </a:spcBef>
              <a:defRPr sz="1900"/>
            </a:pPr>
            <a:r>
              <a:t>Regions can use </a:t>
            </a:r>
            <a:r>
              <a:rPr b="1"/>
              <a:t>regional and rural development funds</a:t>
            </a:r>
            <a:r>
              <a:t> and other finances to support and </a:t>
            </a:r>
            <a:r>
              <a:rPr b="1"/>
              <a:t>attract investments</a:t>
            </a:r>
            <a:r>
              <a:t>, and as such </a:t>
            </a:r>
            <a:r>
              <a:rPr b="1"/>
              <a:t>create new jobs</a:t>
            </a:r>
            <a:r>
              <a:t> and opportunities for their primary sector.</a:t>
            </a:r>
          </a:p>
          <a:p>
            <a:pPr marL="271576" indent="-271576" defTabSz="452627">
              <a:lnSpc>
                <a:spcPct val="90000"/>
              </a:lnSpc>
              <a:spcBef>
                <a:spcPts val="1100"/>
              </a:spcBef>
              <a:defRPr b="1" sz="1900"/>
            </a:pPr>
            <a:r>
              <a:t>BIC collaborations with regions</a:t>
            </a:r>
            <a:r>
              <a:rPr b="0"/>
              <a:t>:</a:t>
            </a:r>
          </a:p>
          <a:p>
            <a:pPr lvl="1" marL="724204" indent="-271576" defTabSz="452627">
              <a:lnSpc>
                <a:spcPct val="90000"/>
              </a:lnSpc>
              <a:spcBef>
                <a:spcPts val="1100"/>
              </a:spcBef>
              <a:defRPr sz="1900"/>
            </a:pPr>
            <a:r>
              <a:t>Awareness raising activities on BIC and the BBI JU</a:t>
            </a:r>
          </a:p>
          <a:p>
            <a:pPr lvl="1" marL="724204" indent="-271576" defTabSz="452627">
              <a:lnSpc>
                <a:spcPct val="90000"/>
              </a:lnSpc>
              <a:spcBef>
                <a:spcPts val="1100"/>
              </a:spcBef>
              <a:defRPr sz="1900"/>
            </a:pPr>
            <a:r>
              <a:t>Synergies and co-funding opportunities to create a more favourable investment environment for bio-based industries in Europe</a:t>
            </a:r>
          </a:p>
          <a:p>
            <a:pPr lvl="1" marL="724204" indent="-271576" defTabSz="452627">
              <a:lnSpc>
                <a:spcPct val="90000"/>
              </a:lnSpc>
              <a:spcBef>
                <a:spcPts val="1100"/>
              </a:spcBef>
              <a:defRPr sz="1900"/>
            </a:pPr>
            <a:r>
              <a:t>Connect actors across regions and sectors along new value chains</a:t>
            </a:r>
          </a:p>
          <a:p>
            <a:pPr lvl="1" marL="724204" indent="-271576" defTabSz="452627">
              <a:lnSpc>
                <a:spcPct val="90000"/>
              </a:lnSpc>
              <a:spcBef>
                <a:spcPts val="1100"/>
              </a:spcBef>
              <a:defRPr sz="1900"/>
            </a:pPr>
            <a:r>
              <a:t>Sharing best-practices, exploit complementarity, sharing infrastructure, 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itle 1"/>
          <p:cNvSpPr txBox="1"/>
          <p:nvPr>
            <p:ph type="title"/>
          </p:nvPr>
        </p:nvSpPr>
        <p:spPr>
          <a:xfrm>
            <a:off x="457200" y="534023"/>
            <a:ext cx="8229600" cy="583479"/>
          </a:xfrm>
          <a:prstGeom prst="rect">
            <a:avLst/>
          </a:prstGeom>
        </p:spPr>
        <p:txBody>
          <a:bodyPr/>
          <a:lstStyle/>
          <a:p>
            <a:pPr/>
            <a:r>
              <a:t>BIC General Assembly Feb 2017</a:t>
            </a:r>
          </a:p>
        </p:txBody>
      </p:sp>
      <p:sp>
        <p:nvSpPr>
          <p:cNvPr id="458" name="Text Placeholder 2"/>
          <p:cNvSpPr txBox="1"/>
          <p:nvPr>
            <p:ph type="body" sz="half" idx="1"/>
          </p:nvPr>
        </p:nvSpPr>
        <p:spPr>
          <a:xfrm>
            <a:off x="457200" y="1921563"/>
            <a:ext cx="5718313" cy="3140768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Open session focused on ‘Bioeconomy’ regions to stimulate interaction between bio-based industries and regional authorities</a:t>
            </a:r>
          </a:p>
          <a:p>
            <a:pPr lvl="1">
              <a:defRPr sz="1800"/>
            </a:pPr>
            <a:r>
              <a:t>Presentation of the Vanguard Initiative</a:t>
            </a:r>
          </a:p>
          <a:p>
            <a:pPr lvl="1">
              <a:defRPr sz="1800"/>
            </a:pPr>
            <a:r>
              <a:t>Pitches by 13 regions across Europe</a:t>
            </a:r>
          </a:p>
          <a:p>
            <a:pPr lvl="1">
              <a:defRPr sz="1800"/>
            </a:pPr>
            <a:r>
              <a:t>Brochure with contributions from 30regions (living document)</a:t>
            </a:r>
          </a:p>
        </p:txBody>
      </p:sp>
      <p:pic>
        <p:nvPicPr>
          <p:cNvPr id="45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7790" y="1773564"/>
            <a:ext cx="2339010" cy="3288767"/>
          </a:xfrm>
          <a:prstGeom prst="rect">
            <a:avLst/>
          </a:prstGeom>
          <a:ln>
            <a:solidFill>
              <a:srgbClr val="404041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itle 4"/>
          <p:cNvSpPr txBox="1"/>
          <p:nvPr>
            <p:ph type="title"/>
          </p:nvPr>
        </p:nvSpPr>
        <p:spPr>
          <a:xfrm>
            <a:off x="457200" y="541336"/>
            <a:ext cx="8229600" cy="66834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Current content in Europe</a:t>
            </a:r>
          </a:p>
        </p:txBody>
      </p:sp>
      <p:pic>
        <p:nvPicPr>
          <p:cNvPr id="46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6150" r="47784" b="47295"/>
          <a:stretch>
            <a:fillRect/>
          </a:stretch>
        </p:blipFill>
        <p:spPr>
          <a:xfrm>
            <a:off x="330928" y="1182185"/>
            <a:ext cx="4540650" cy="5587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52705" r="47784" b="0"/>
          <a:stretch>
            <a:fillRect/>
          </a:stretch>
        </p:blipFill>
        <p:spPr>
          <a:xfrm>
            <a:off x="4693920" y="1182185"/>
            <a:ext cx="4540651" cy="5675816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Rechte verbindingslijn 2"/>
          <p:cNvSpPr/>
          <p:nvPr/>
        </p:nvSpPr>
        <p:spPr>
          <a:xfrm flipH="1">
            <a:off x="4423957" y="1280157"/>
            <a:ext cx="1" cy="5445497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161"/>
          <p:cNvSpPr txBox="1"/>
          <p:nvPr>
            <p:ph type="title" idx="4294967295"/>
          </p:nvPr>
        </p:nvSpPr>
        <p:spPr>
          <a:xfrm>
            <a:off x="457200" y="2054586"/>
            <a:ext cx="8229600" cy="2871472"/>
          </a:xfrm>
          <a:prstGeom prst="rect">
            <a:avLst/>
          </a:prstGeom>
        </p:spPr>
        <p:txBody>
          <a:bodyPr/>
          <a:lstStyle/>
          <a:p>
            <a:pPr algn="ctr" defTabSz="370331">
              <a:defRPr b="0" sz="4800">
                <a:solidFill>
                  <a:srgbClr val="45768B"/>
                </a:solidFill>
              </a:defRPr>
            </a:pPr>
            <a:br/>
            <a:r>
              <a:t>Why should YOU join BIC?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itle 1"/>
          <p:cNvSpPr txBox="1"/>
          <p:nvPr>
            <p:ph type="title"/>
          </p:nvPr>
        </p:nvSpPr>
        <p:spPr>
          <a:xfrm>
            <a:off x="-1" y="557808"/>
            <a:ext cx="7211146" cy="1143001"/>
          </a:xfrm>
          <a:prstGeom prst="rect">
            <a:avLst/>
          </a:prstGeom>
        </p:spPr>
        <p:txBody>
          <a:bodyPr/>
          <a:lstStyle/>
          <a:p>
            <a:pPr/>
            <a:r>
              <a:t>BIC Coordinators in submitted vs selected proposals</a:t>
            </a:r>
          </a:p>
        </p:txBody>
      </p:sp>
      <p:sp>
        <p:nvSpPr>
          <p:cNvPr id="470" name="Slide Number Placeholder 3"/>
          <p:cNvSpPr txBox="1"/>
          <p:nvPr>
            <p:ph type="sldNum" sz="quarter" idx="4294967295"/>
          </p:nvPr>
        </p:nvSpPr>
        <p:spPr>
          <a:xfrm>
            <a:off x="8422820" y="6378237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471" name="Chart 12"/>
          <p:cNvGraphicFramePr/>
          <p:nvPr/>
        </p:nvGraphicFramePr>
        <p:xfrm>
          <a:off x="1529301" y="3982937"/>
          <a:ext cx="1876991" cy="22911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472" name="Chart 13"/>
          <p:cNvGraphicFramePr/>
          <p:nvPr/>
        </p:nvGraphicFramePr>
        <p:xfrm>
          <a:off x="5558679" y="3972367"/>
          <a:ext cx="1860930" cy="217370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473" name="TextBox 2"/>
          <p:cNvSpPr txBox="1"/>
          <p:nvPr/>
        </p:nvSpPr>
        <p:spPr>
          <a:xfrm>
            <a:off x="1115616" y="1700807"/>
            <a:ext cx="7344817" cy="240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Success rate of proposals having a </a:t>
            </a:r>
            <a:r>
              <a:rPr>
                <a:solidFill>
                  <a:srgbClr val="00B050"/>
                </a:solidFill>
              </a:rPr>
              <a:t>BIC  Coo </a:t>
            </a:r>
            <a:r>
              <a:t>: 47.4 %</a:t>
            </a:r>
          </a:p>
          <a:p>
            <a:pPr/>
          </a:p>
          <a:p>
            <a:pPr>
              <a:defRPr b="1" sz="2400"/>
            </a:pPr>
            <a:r>
              <a:t>Success rate of proposals having a </a:t>
            </a:r>
            <a:r>
              <a:rPr>
                <a:solidFill>
                  <a:srgbClr val="FF0000"/>
                </a:solidFill>
              </a:rPr>
              <a:t>non-BIC  Coo </a:t>
            </a:r>
            <a:r>
              <a:t>: 23.8 %</a:t>
            </a:r>
          </a:p>
          <a:p>
            <a:pPr/>
          </a:p>
        </p:txBody>
      </p:sp>
      <p:sp>
        <p:nvSpPr>
          <p:cNvPr id="474" name="Rectangle 4"/>
          <p:cNvSpPr/>
          <p:nvPr/>
        </p:nvSpPr>
        <p:spPr>
          <a:xfrm>
            <a:off x="4716015" y="3508650"/>
            <a:ext cx="4032450" cy="2710171"/>
          </a:xfrm>
          <a:prstGeom prst="rect">
            <a:avLst/>
          </a:prstGeom>
          <a:ln w="25400">
            <a:solidFill>
              <a:srgbClr val="404041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5" name="Rectangle 8"/>
          <p:cNvSpPr/>
          <p:nvPr/>
        </p:nvSpPr>
        <p:spPr>
          <a:xfrm>
            <a:off x="395535" y="3508650"/>
            <a:ext cx="4032450" cy="2710171"/>
          </a:xfrm>
          <a:prstGeom prst="rect">
            <a:avLst/>
          </a:prstGeom>
          <a:ln w="25400">
            <a:solidFill>
              <a:srgbClr val="404041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lide Number Placeholder 4"/>
          <p:cNvSpPr txBox="1"/>
          <p:nvPr>
            <p:ph type="sldNum" sz="quarter" idx="4294967295"/>
          </p:nvPr>
        </p:nvSpPr>
        <p:spPr>
          <a:xfrm>
            <a:off x="8422820" y="6378237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480" name="Chart 10"/>
          <p:cNvGraphicFramePr/>
          <p:nvPr/>
        </p:nvGraphicFramePr>
        <p:xfrm>
          <a:off x="456372" y="4293695"/>
          <a:ext cx="4092427" cy="19745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81" name="TextBox 1"/>
          <p:cNvSpPr txBox="1"/>
          <p:nvPr/>
        </p:nvSpPr>
        <p:spPr>
          <a:xfrm>
            <a:off x="668615" y="3634537"/>
            <a:ext cx="396307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600"/>
            </a:pPr>
            <a:r>
              <a:t>BIC membership in submitted proposals </a:t>
            </a:r>
            <a:endParaRPr sz="1100"/>
          </a:p>
          <a:p>
            <a:pPr>
              <a:defRPr b="1" sz="1600"/>
            </a:pPr>
            <a:r>
              <a:t>(participation)</a:t>
            </a:r>
          </a:p>
        </p:txBody>
      </p:sp>
      <p:grpSp>
        <p:nvGrpSpPr>
          <p:cNvPr id="484" name="TextBox 6"/>
          <p:cNvGrpSpPr/>
          <p:nvPr/>
        </p:nvGrpSpPr>
        <p:grpSpPr>
          <a:xfrm>
            <a:off x="974729" y="5089109"/>
            <a:ext cx="945292" cy="478471"/>
            <a:chOff x="0" y="0"/>
            <a:chExt cx="945291" cy="478470"/>
          </a:xfrm>
        </p:grpSpPr>
        <p:sp>
          <p:nvSpPr>
            <p:cNvPr id="482" name="Rectangle"/>
            <p:cNvSpPr/>
            <p:nvPr/>
          </p:nvSpPr>
          <p:spPr>
            <a:xfrm>
              <a:off x="-1" y="-1"/>
              <a:ext cx="945293" cy="478472"/>
            </a:xfrm>
            <a:prstGeom prst="rect">
              <a:avLst/>
            </a:prstGeom>
            <a:solidFill>
              <a:schemeClr val="accent2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100"/>
              </a:pPr>
            </a:p>
          </p:txBody>
        </p:sp>
        <p:sp>
          <p:nvSpPr>
            <p:cNvPr id="483" name="79.9%"/>
            <p:cNvSpPr txBox="1"/>
            <p:nvPr/>
          </p:nvSpPr>
          <p:spPr>
            <a:xfrm>
              <a:off x="-1" y="-1"/>
              <a:ext cx="945293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79.9%</a:t>
              </a:r>
            </a:p>
          </p:txBody>
        </p:sp>
      </p:grpSp>
      <p:grpSp>
        <p:nvGrpSpPr>
          <p:cNvPr id="487" name="TextBox 6"/>
          <p:cNvGrpSpPr/>
          <p:nvPr/>
        </p:nvGrpSpPr>
        <p:grpSpPr>
          <a:xfrm>
            <a:off x="1835682" y="4385162"/>
            <a:ext cx="945292" cy="478471"/>
            <a:chOff x="0" y="0"/>
            <a:chExt cx="945291" cy="478470"/>
          </a:xfrm>
        </p:grpSpPr>
        <p:sp>
          <p:nvSpPr>
            <p:cNvPr id="485" name="Rectangle"/>
            <p:cNvSpPr/>
            <p:nvPr/>
          </p:nvSpPr>
          <p:spPr>
            <a:xfrm>
              <a:off x="-1" y="-1"/>
              <a:ext cx="945293" cy="478472"/>
            </a:xfrm>
            <a:prstGeom prst="rect">
              <a:avLst/>
            </a:prstGeom>
            <a:solidFill>
              <a:schemeClr val="accent2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100"/>
              </a:pPr>
            </a:p>
          </p:txBody>
        </p:sp>
        <p:sp>
          <p:nvSpPr>
            <p:cNvPr id="486" name="20.1%"/>
            <p:cNvSpPr txBox="1"/>
            <p:nvPr/>
          </p:nvSpPr>
          <p:spPr>
            <a:xfrm>
              <a:off x="-1" y="-1"/>
              <a:ext cx="945293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20.1%</a:t>
              </a:r>
            </a:p>
          </p:txBody>
        </p:sp>
      </p:grpSp>
      <p:graphicFrame>
        <p:nvGraphicFramePr>
          <p:cNvPr id="488" name="Chart 11"/>
          <p:cNvGraphicFramePr/>
          <p:nvPr/>
        </p:nvGraphicFramePr>
        <p:xfrm>
          <a:off x="5016256" y="4264514"/>
          <a:ext cx="4321615" cy="202008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491" name="TextBox 6"/>
          <p:cNvGrpSpPr/>
          <p:nvPr/>
        </p:nvGrpSpPr>
        <p:grpSpPr>
          <a:xfrm>
            <a:off x="6588209" y="4457169"/>
            <a:ext cx="1093795" cy="389904"/>
            <a:chOff x="0" y="0"/>
            <a:chExt cx="1093793" cy="389903"/>
          </a:xfrm>
        </p:grpSpPr>
        <p:sp>
          <p:nvSpPr>
            <p:cNvPr id="489" name="Rectangle"/>
            <p:cNvSpPr/>
            <p:nvPr/>
          </p:nvSpPr>
          <p:spPr>
            <a:xfrm>
              <a:off x="0" y="-1"/>
              <a:ext cx="1093794" cy="38990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100"/>
              </a:pPr>
            </a:p>
          </p:txBody>
        </p:sp>
        <p:sp>
          <p:nvSpPr>
            <p:cNvPr id="490" name="27.83%"/>
            <p:cNvSpPr txBox="1"/>
            <p:nvPr/>
          </p:nvSpPr>
          <p:spPr>
            <a:xfrm>
              <a:off x="0" y="-1"/>
              <a:ext cx="1093794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27.83%</a:t>
              </a:r>
            </a:p>
          </p:txBody>
        </p:sp>
      </p:grpSp>
      <p:sp>
        <p:nvSpPr>
          <p:cNvPr id="492" name="TextBox 2"/>
          <p:cNvSpPr txBox="1"/>
          <p:nvPr/>
        </p:nvSpPr>
        <p:spPr>
          <a:xfrm>
            <a:off x="5292076" y="3593075"/>
            <a:ext cx="3703202" cy="942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600"/>
            </a:pPr>
            <a:r>
              <a:t>BIC membership in</a:t>
            </a:r>
            <a:r>
              <a:rPr u="sng"/>
              <a:t> selected </a:t>
            </a:r>
            <a:r>
              <a:t>proposals</a:t>
            </a:r>
          </a:p>
        </p:txBody>
      </p:sp>
      <p:grpSp>
        <p:nvGrpSpPr>
          <p:cNvPr id="495" name="TextBox 6"/>
          <p:cNvGrpSpPr/>
          <p:nvPr/>
        </p:nvGrpSpPr>
        <p:grpSpPr>
          <a:xfrm>
            <a:off x="5436077" y="4889230"/>
            <a:ext cx="994864" cy="476242"/>
            <a:chOff x="0" y="0"/>
            <a:chExt cx="994862" cy="476240"/>
          </a:xfrm>
        </p:grpSpPr>
        <p:sp>
          <p:nvSpPr>
            <p:cNvPr id="493" name="Rectangle"/>
            <p:cNvSpPr/>
            <p:nvPr/>
          </p:nvSpPr>
          <p:spPr>
            <a:xfrm>
              <a:off x="-1" y="0"/>
              <a:ext cx="994864" cy="476241"/>
            </a:xfrm>
            <a:prstGeom prst="rect">
              <a:avLst/>
            </a:prstGeom>
            <a:solidFill>
              <a:schemeClr val="accent2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100"/>
              </a:pPr>
            </a:p>
          </p:txBody>
        </p:sp>
        <p:sp>
          <p:nvSpPr>
            <p:cNvPr id="494" name="72.17%"/>
            <p:cNvSpPr txBox="1"/>
            <p:nvPr/>
          </p:nvSpPr>
          <p:spPr>
            <a:xfrm>
              <a:off x="-1" y="0"/>
              <a:ext cx="994864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72.17%</a:t>
              </a:r>
            </a:p>
          </p:txBody>
        </p:sp>
      </p:grpSp>
      <p:sp>
        <p:nvSpPr>
          <p:cNvPr id="496" name="Title 1"/>
          <p:cNvSpPr txBox="1"/>
          <p:nvPr>
            <p:ph type="title"/>
          </p:nvPr>
        </p:nvSpPr>
        <p:spPr>
          <a:xfrm>
            <a:off x="112439" y="623081"/>
            <a:ext cx="7211146" cy="1143001"/>
          </a:xfrm>
          <a:prstGeom prst="rect">
            <a:avLst/>
          </a:prstGeom>
        </p:spPr>
        <p:txBody>
          <a:bodyPr/>
          <a:lstStyle/>
          <a:p>
            <a:pPr/>
            <a:r>
              <a:t>BIC members in submitted vs selected proposals</a:t>
            </a:r>
          </a:p>
        </p:txBody>
      </p:sp>
      <p:sp>
        <p:nvSpPr>
          <p:cNvPr id="497" name="Rectangle 6"/>
          <p:cNvSpPr/>
          <p:nvPr/>
        </p:nvSpPr>
        <p:spPr>
          <a:xfrm>
            <a:off x="4716015" y="3508650"/>
            <a:ext cx="4032450" cy="2710171"/>
          </a:xfrm>
          <a:prstGeom prst="rect">
            <a:avLst/>
          </a:prstGeom>
          <a:ln w="25400">
            <a:solidFill>
              <a:srgbClr val="404041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8" name="Rectangle 9"/>
          <p:cNvSpPr/>
          <p:nvPr/>
        </p:nvSpPr>
        <p:spPr>
          <a:xfrm>
            <a:off x="395535" y="3508650"/>
            <a:ext cx="4032450" cy="2710171"/>
          </a:xfrm>
          <a:prstGeom prst="rect">
            <a:avLst/>
          </a:prstGeom>
          <a:ln w="25400">
            <a:solidFill>
              <a:srgbClr val="404041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9" name="TextBox 1"/>
          <p:cNvSpPr txBox="1"/>
          <p:nvPr/>
        </p:nvSpPr>
        <p:spPr>
          <a:xfrm>
            <a:off x="611559" y="1916832"/>
            <a:ext cx="8208914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00B050"/>
                </a:solidFill>
              </a:defRPr>
            </a:pPr>
            <a:r>
              <a:t>BIC  members : </a:t>
            </a:r>
            <a:r>
              <a:rPr>
                <a:solidFill>
                  <a:srgbClr val="404041"/>
                </a:solidFill>
              </a:rPr>
              <a:t> 38.1 % success rate in selected proposals</a:t>
            </a:r>
            <a:endParaRPr>
              <a:solidFill>
                <a:srgbClr val="404041"/>
              </a:solidFill>
            </a:endParaRPr>
          </a:p>
          <a:p>
            <a:pPr/>
          </a:p>
          <a:p>
            <a:pPr>
              <a:defRPr b="1" sz="2400">
                <a:solidFill>
                  <a:srgbClr val="FF0000"/>
                </a:solidFill>
              </a:defRPr>
            </a:pPr>
            <a:r>
              <a:t>Non-BIC  members :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404041"/>
                </a:solidFill>
              </a:rPr>
              <a:t>24.8 % success rate in selected proposals</a:t>
            </a:r>
            <a:endParaRPr>
              <a:solidFill>
                <a:srgbClr val="40404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225"/>
          <p:cNvSpPr txBox="1"/>
          <p:nvPr>
            <p:ph type="title"/>
          </p:nvPr>
        </p:nvSpPr>
        <p:spPr>
          <a:xfrm>
            <a:off x="457200" y="666793"/>
            <a:ext cx="8229600" cy="583479"/>
          </a:xfrm>
          <a:prstGeom prst="rect">
            <a:avLst/>
          </a:prstGeom>
        </p:spPr>
        <p:txBody>
          <a:bodyPr/>
          <a:lstStyle/>
          <a:p>
            <a:pPr/>
            <a:r>
              <a:t>How to get involved?</a:t>
            </a:r>
          </a:p>
        </p:txBody>
      </p:sp>
      <p:sp>
        <p:nvSpPr>
          <p:cNvPr id="502" name="Shape 226"/>
          <p:cNvSpPr txBox="1"/>
          <p:nvPr>
            <p:ph type="body" sz="half" idx="1"/>
          </p:nvPr>
        </p:nvSpPr>
        <p:spPr>
          <a:xfrm>
            <a:off x="457198" y="1648055"/>
            <a:ext cx="4602128" cy="4255604"/>
          </a:xfrm>
          <a:prstGeom prst="rect">
            <a:avLst/>
          </a:prstGeom>
        </p:spPr>
        <p:txBody>
          <a:bodyPr/>
          <a:lstStyle/>
          <a:p>
            <a:pPr marL="448055" indent="-448055" defTabSz="448055">
              <a:lnSpc>
                <a:spcPct val="90000"/>
              </a:lnSpc>
              <a:spcBef>
                <a:spcPts val="1100"/>
              </a:spcBef>
              <a:buFontTx/>
              <a:buAutoNum type="arabicPeriod" startAt="1"/>
              <a:defRPr b="1" sz="2300">
                <a:solidFill>
                  <a:schemeClr val="accent2"/>
                </a:solidFill>
              </a:defRPr>
            </a:pPr>
            <a:r>
              <a:t>Respond to annual BBI Calls for Proposals</a:t>
            </a:r>
            <a:r>
              <a:rPr b="0">
                <a:solidFill>
                  <a:srgbClr val="404041"/>
                </a:solidFill>
              </a:rPr>
              <a:t> Participate in project proposals</a:t>
            </a:r>
          </a:p>
          <a:p>
            <a:pPr marL="0" indent="0" defTabSz="448055">
              <a:lnSpc>
                <a:spcPct val="90000"/>
              </a:lnSpc>
              <a:spcBef>
                <a:spcPts val="1100"/>
              </a:spcBef>
              <a:buSzTx/>
              <a:buNone/>
              <a:defRPr sz="2300"/>
            </a:pPr>
          </a:p>
          <a:p>
            <a:pPr marL="448055" indent="-448055" defTabSz="448055">
              <a:lnSpc>
                <a:spcPct val="90000"/>
              </a:lnSpc>
              <a:spcBef>
                <a:spcPts val="1100"/>
              </a:spcBef>
              <a:buFontTx/>
              <a:buAutoNum type="arabicPeriod" startAt="1"/>
              <a:defRPr b="1" sz="2300">
                <a:solidFill>
                  <a:schemeClr val="accent2"/>
                </a:solidFill>
              </a:defRPr>
            </a:pPr>
            <a:r>
              <a:t>Become a member of BIC</a:t>
            </a:r>
            <a:r>
              <a:rPr b="0">
                <a:solidFill>
                  <a:srgbClr val="404041"/>
                </a:solidFill>
              </a:rPr>
              <a:t> (annual fee) to actively contribute to the development of the annual BBI Work Plans</a:t>
            </a:r>
          </a:p>
          <a:p>
            <a:pPr marL="336041" indent="-336041" defTabSz="448055">
              <a:lnSpc>
                <a:spcPct val="90000"/>
              </a:lnSpc>
              <a:spcBef>
                <a:spcPts val="1100"/>
              </a:spcBef>
              <a:buSzTx/>
              <a:buNone/>
              <a:defRPr sz="2300"/>
            </a:pPr>
            <a:r>
              <a:t>	</a:t>
            </a:r>
            <a:r>
              <a:rPr sz="1700"/>
              <a:t>Visit </a:t>
            </a:r>
            <a:r>
              <a: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http://biconsortium.eu/join-us</a:t>
            </a:r>
            <a:r>
              <a:rPr sz="1700"/>
              <a:t> for more information on becoming a member</a:t>
            </a:r>
          </a:p>
        </p:txBody>
      </p:sp>
      <p:grpSp>
        <p:nvGrpSpPr>
          <p:cNvPr id="505" name="Group 229"/>
          <p:cNvGrpSpPr/>
          <p:nvPr/>
        </p:nvGrpSpPr>
        <p:grpSpPr>
          <a:xfrm>
            <a:off x="6232685" y="1644337"/>
            <a:ext cx="2269976" cy="1307464"/>
            <a:chOff x="0" y="0"/>
            <a:chExt cx="2269975" cy="1307463"/>
          </a:xfrm>
        </p:grpSpPr>
        <p:sp>
          <p:nvSpPr>
            <p:cNvPr id="503" name="Shape 227"/>
            <p:cNvSpPr/>
            <p:nvPr/>
          </p:nvSpPr>
          <p:spPr>
            <a:xfrm>
              <a:off x="0" y="0"/>
              <a:ext cx="2269976" cy="13074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hueOff val="201258"/>
                    <a:satOff val="44000"/>
                    <a:lumOff val="27270"/>
                  </a:schemeClr>
                </a:gs>
                <a:gs pos="35000">
                  <a:srgbClr val="C5E4F7"/>
                </a:gs>
                <a:gs pos="100000">
                  <a:schemeClr val="accent1">
                    <a:hueOff val="246318"/>
                    <a:satOff val="49171"/>
                    <a:lumOff val="40495"/>
                  </a:schemeClr>
                </a:gs>
              </a:gsLst>
              <a:lin ang="16200000" scaled="0"/>
            </a:gradFill>
            <a:ln w="9525" cap="flat">
              <a:solidFill>
                <a:srgbClr val="6097B0"/>
              </a:solidFill>
              <a:prstDash val="solid"/>
              <a:round/>
            </a:ln>
            <a:effectLst>
              <a:outerShdw sx="100000" sy="100000" kx="0" ky="0" algn="b" rotWithShape="0" blurRad="50800" dist="38100" dir="5400000">
                <a:srgbClr val="000000">
                  <a:alpha val="43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/>
            </a:p>
            <a:p>
              <a:pPr/>
            </a:p>
            <a:p>
              <a:pPr/>
            </a:p>
            <a:p>
              <a:pPr>
                <a:defRPr sz="1000"/>
              </a:pPr>
            </a:p>
            <a:p>
              <a:pPr algn="ctr"/>
              <a:r>
                <a:t>BBI Call for Proposals</a:t>
              </a:r>
            </a:p>
          </p:txBody>
        </p:sp>
        <p:pic>
          <p:nvPicPr>
            <p:cNvPr id="504" name="image18.png" descr="image1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1808" y="31981"/>
              <a:ext cx="1543446" cy="888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6" name="Shape 230"/>
          <p:cNvSpPr/>
          <p:nvPr/>
        </p:nvSpPr>
        <p:spPr>
          <a:xfrm>
            <a:off x="6232685" y="3821553"/>
            <a:ext cx="2269975" cy="1574164"/>
          </a:xfrm>
          <a:prstGeom prst="rect">
            <a:avLst/>
          </a:prstGeom>
          <a:gradFill>
            <a:gsLst>
              <a:gs pos="0">
                <a:schemeClr val="accent2">
                  <a:hueOff val="414987"/>
                  <a:satOff val="49802"/>
                  <a:lumOff val="31816"/>
                </a:schemeClr>
              </a:gs>
              <a:gs pos="35000">
                <a:srgbClr val="DDFFBC"/>
              </a:gs>
              <a:gs pos="100000">
                <a:schemeClr val="accent2">
                  <a:hueOff val="487296"/>
                  <a:satOff val="49802"/>
                  <a:lumOff val="45345"/>
                </a:schemeClr>
              </a:gs>
            </a:gsLst>
            <a:lin ang="16200000"/>
          </a:gradFill>
          <a:ln>
            <a:solidFill>
              <a:srgbClr val="8BBD3A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</a:p>
          <a:p>
            <a:pPr/>
          </a:p>
          <a:p>
            <a:pPr algn="ctr">
              <a:defRPr sz="400"/>
            </a:pPr>
          </a:p>
          <a:p>
            <a:pPr algn="ctr"/>
            <a:r>
              <a:t>BIC MEMBERSHIP</a:t>
            </a:r>
          </a:p>
          <a:p>
            <a:pPr algn="ctr">
              <a:defRPr sz="1400"/>
            </a:pPr>
            <a:r>
              <a:t>Contributing to Work Plan development</a:t>
            </a:r>
          </a:p>
        </p:txBody>
      </p:sp>
      <p:pic>
        <p:nvPicPr>
          <p:cNvPr id="507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4619" y="3893573"/>
            <a:ext cx="2069808" cy="395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20.jpg" descr="image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335"/>
          <p:cNvSpPr txBox="1"/>
          <p:nvPr/>
        </p:nvSpPr>
        <p:spPr>
          <a:xfrm>
            <a:off x="1025790" y="3075244"/>
            <a:ext cx="7092420" cy="1450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solidFill>
                  <a:srgbClr val="FFFFFF"/>
                </a:solidFill>
              </a:defRPr>
            </a:pPr>
          </a:p>
          <a:p>
            <a:pPr algn="ctr">
              <a:defRPr sz="8000">
                <a:solidFill>
                  <a:srgbClr val="FFFFFF"/>
                </a:solidFill>
              </a:defRPr>
            </a:pPr>
            <a:r>
              <a:t>Join Us</a:t>
            </a:r>
          </a:p>
        </p:txBody>
      </p:sp>
      <p:sp>
        <p:nvSpPr>
          <p:cNvPr id="511" name="Shape 336"/>
          <p:cNvSpPr txBox="1"/>
          <p:nvPr/>
        </p:nvSpPr>
        <p:spPr>
          <a:xfrm>
            <a:off x="1446211" y="5133514"/>
            <a:ext cx="6251578" cy="109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www.</a:t>
            </a:r>
            <a:r>
              <a:rPr>
                <a:solidFill>
                  <a:schemeClr val="accent2"/>
                </a:solidFill>
              </a:rPr>
              <a:t>biconsortium</a:t>
            </a:r>
            <a:r>
              <a:t>.eu</a:t>
            </a:r>
          </a:p>
          <a:p>
            <a:pPr algn="ctr">
              <a:defRPr sz="2800">
                <a:solidFill>
                  <a:schemeClr val="accent1"/>
                </a:solidFill>
              </a:defRPr>
            </a:pPr>
            <a:r>
              <a:t>Follow us &amp; like us:</a:t>
            </a:r>
            <a:r>
              <a:rPr>
                <a:solidFill>
                  <a:srgbClr val="003300"/>
                </a:solidFill>
              </a:rPr>
              <a:t> </a:t>
            </a:r>
            <a:r>
              <a:rPr>
                <a:solidFill>
                  <a:srgbClr val="FFFFFF"/>
                </a:solidFill>
              </a:rPr>
              <a:t>@biconsortium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163"/>
          <p:cNvSpPr txBox="1"/>
          <p:nvPr/>
        </p:nvSpPr>
        <p:spPr>
          <a:xfrm>
            <a:off x="178707" y="4239817"/>
            <a:ext cx="8753476" cy="281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Bio-based Industries Consortium (BIC) was established in 2012 to </a:t>
            </a:r>
            <a:r>
              <a:rPr b="1"/>
              <a:t>represent the private sector</a:t>
            </a:r>
            <a:r>
              <a:t> in the Bio-based Industries Joint Undertaking (BBI JU), a Public-Private Partnership with the European Commission</a:t>
            </a:r>
            <a:r>
              <a:t>.</a:t>
            </a:r>
          </a:p>
          <a:p>
            <a:pPr>
              <a:spcBef>
                <a:spcPts val="2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2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BBI JU is one of the pillars of the </a:t>
            </a:r>
            <a:r>
              <a:t>European strategy "</a:t>
            </a:r>
            <a:r>
              <a:rPr b="1"/>
              <a:t>Innovating for Sustainable Growth: A Bioeconomy for Europe </a:t>
            </a:r>
            <a:r>
              <a:t>(2012)" that calls for a bioeconomy as a key element for smart and green growth in Europe.</a:t>
            </a:r>
          </a:p>
          <a:p>
            <a:pPr>
              <a:spcBef>
                <a:spcPts val="2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1" name="Shape 164"/>
          <p:cNvSpPr txBox="1"/>
          <p:nvPr>
            <p:ph type="title"/>
          </p:nvPr>
        </p:nvSpPr>
        <p:spPr>
          <a:xfrm>
            <a:off x="40072" y="610775"/>
            <a:ext cx="8229601" cy="583479"/>
          </a:xfrm>
          <a:prstGeom prst="rect">
            <a:avLst/>
          </a:prstGeom>
        </p:spPr>
        <p:txBody>
          <a:bodyPr/>
          <a:lstStyle/>
          <a:p>
            <a:pPr/>
            <a:r>
              <a:t>About the Biobased Industries Consortium (BIC)</a:t>
            </a:r>
          </a:p>
        </p:txBody>
      </p:sp>
      <p:pic>
        <p:nvPicPr>
          <p:cNvPr id="252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5664" y="1804759"/>
            <a:ext cx="934320" cy="114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3.jpg" descr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402" y="1796582"/>
            <a:ext cx="1659011" cy="114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1420" y="295459"/>
            <a:ext cx="2922810" cy="558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0546" y="2063180"/>
            <a:ext cx="2909798" cy="55613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extBox 2"/>
          <p:cNvSpPr txBox="1"/>
          <p:nvPr/>
        </p:nvSpPr>
        <p:spPr>
          <a:xfrm>
            <a:off x="2444242" y="2156579"/>
            <a:ext cx="197358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&amp;</a:t>
            </a:r>
          </a:p>
        </p:txBody>
      </p:sp>
      <p:sp>
        <p:nvSpPr>
          <p:cNvPr id="257" name="TextBox 3"/>
          <p:cNvSpPr txBox="1"/>
          <p:nvPr/>
        </p:nvSpPr>
        <p:spPr>
          <a:xfrm>
            <a:off x="6168704" y="2120014"/>
            <a:ext cx="43103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→</a:t>
            </a:r>
          </a:p>
        </p:txBody>
      </p:sp>
      <p:sp>
        <p:nvSpPr>
          <p:cNvPr id="258" name="TextBox 1"/>
          <p:cNvSpPr txBox="1"/>
          <p:nvPr/>
        </p:nvSpPr>
        <p:spPr>
          <a:xfrm>
            <a:off x="1133060" y="3546497"/>
            <a:ext cx="55659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/>
            </a:lvl1pPr>
          </a:lstStyle>
          <a:p>
            <a:pPr/>
            <a:r>
              <a:t>EC</a:t>
            </a:r>
          </a:p>
        </p:txBody>
      </p:sp>
      <p:sp>
        <p:nvSpPr>
          <p:cNvPr id="259" name="TextBox 4"/>
          <p:cNvSpPr txBox="1"/>
          <p:nvPr/>
        </p:nvSpPr>
        <p:spPr>
          <a:xfrm>
            <a:off x="4492487" y="3546497"/>
            <a:ext cx="443690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/>
            </a:lvl1pPr>
          </a:lstStyle>
          <a:p>
            <a:pPr/>
            <a:r>
              <a:t>BIC</a:t>
            </a:r>
          </a:p>
        </p:txBody>
      </p:sp>
      <p:sp>
        <p:nvSpPr>
          <p:cNvPr id="260" name="TextBox 5"/>
          <p:cNvSpPr txBox="1"/>
          <p:nvPr/>
        </p:nvSpPr>
        <p:spPr>
          <a:xfrm>
            <a:off x="7315200" y="3546497"/>
            <a:ext cx="765940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/>
            </a:pPr>
            <a:r>
              <a:t>BBI</a:t>
            </a:r>
            <a:r>
              <a:rPr b="0"/>
              <a:t> JU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 176"/>
          <p:cNvGrpSpPr/>
          <p:nvPr/>
        </p:nvGrpSpPr>
        <p:grpSpPr>
          <a:xfrm>
            <a:off x="6011859" y="1504949"/>
            <a:ext cx="2881321" cy="3887794"/>
            <a:chOff x="-2" y="0"/>
            <a:chExt cx="2881319" cy="3887792"/>
          </a:xfrm>
        </p:grpSpPr>
        <p:grpSp>
          <p:nvGrpSpPr>
            <p:cNvPr id="266" name="Group 174"/>
            <p:cNvGrpSpPr/>
            <p:nvPr/>
          </p:nvGrpSpPr>
          <p:grpSpPr>
            <a:xfrm>
              <a:off x="-3" y="-1"/>
              <a:ext cx="2881321" cy="3887794"/>
              <a:chOff x="-1" y="0"/>
              <a:chExt cx="2881319" cy="3887792"/>
            </a:xfrm>
          </p:grpSpPr>
          <p:grpSp>
            <p:nvGrpSpPr>
              <p:cNvPr id="264" name="Group 172"/>
              <p:cNvGrpSpPr/>
              <p:nvPr/>
            </p:nvGrpSpPr>
            <p:grpSpPr>
              <a:xfrm>
                <a:off x="-2" y="863952"/>
                <a:ext cx="2881320" cy="3023841"/>
                <a:chOff x="0" y="0"/>
                <a:chExt cx="2881319" cy="3023839"/>
              </a:xfrm>
            </p:grpSpPr>
            <p:sp>
              <p:nvSpPr>
                <p:cNvPr id="262" name="Shape 170"/>
                <p:cNvSpPr/>
                <p:nvPr/>
              </p:nvSpPr>
              <p:spPr>
                <a:xfrm>
                  <a:off x="-1" y="0"/>
                  <a:ext cx="2881320" cy="3023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EC200"/>
                    </a:gs>
                    <a:gs pos="54000">
                      <a:srgbClr val="669900"/>
                    </a:gs>
                    <a:gs pos="100000">
                      <a:srgbClr val="0F5494">
                        <a:alpha val="37000"/>
                      </a:srgbClr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 defTabSz="512762">
                    <a:defRPr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63" name="Shape 171"/>
                <p:cNvSpPr txBox="1"/>
                <p:nvPr/>
              </p:nvSpPr>
              <p:spPr>
                <a:xfrm>
                  <a:off x="421958" y="442829"/>
                  <a:ext cx="2037401" cy="10745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/>
                <a:p>
                  <a:pPr defTabSz="512762">
                    <a:defRPr sz="16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defTabSz="512762">
                    <a:defRPr sz="16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algn="ctr" defTabSz="512762">
                    <a:defRPr b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 TOTAL</a:t>
                  </a:r>
                </a:p>
                <a:p>
                  <a:pPr algn="ctr" defTabSz="512762">
                    <a:defRPr sz="16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 </a:t>
                  </a:r>
                  <a:r>
                    <a:rPr b="1" sz="1800"/>
                    <a:t>€ 3705 M</a:t>
                  </a:r>
                </a:p>
              </p:txBody>
            </p:sp>
          </p:grpSp>
          <p:pic>
            <p:nvPicPr>
              <p:cNvPr id="265" name="image14.png" descr="image1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80492" y="-1"/>
                <a:ext cx="648795" cy="7964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67" name="Shape 175"/>
            <p:cNvSpPr txBox="1"/>
            <p:nvPr/>
          </p:nvSpPr>
          <p:spPr>
            <a:xfrm>
              <a:off x="936029" y="2519861"/>
              <a:ext cx="1152924" cy="492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(about 75%             from BIC)</a:t>
              </a:r>
            </a:p>
          </p:txBody>
        </p:sp>
      </p:grpSp>
      <p:grpSp>
        <p:nvGrpSpPr>
          <p:cNvPr id="273" name="Group 181"/>
          <p:cNvGrpSpPr/>
          <p:nvPr/>
        </p:nvGrpSpPr>
        <p:grpSpPr>
          <a:xfrm>
            <a:off x="395287" y="1557337"/>
            <a:ext cx="1008067" cy="3848115"/>
            <a:chOff x="0" y="0"/>
            <a:chExt cx="1008065" cy="3848113"/>
          </a:xfrm>
        </p:grpSpPr>
        <p:grpSp>
          <p:nvGrpSpPr>
            <p:cNvPr id="271" name="Group 179"/>
            <p:cNvGrpSpPr/>
            <p:nvPr/>
          </p:nvGrpSpPr>
          <p:grpSpPr>
            <a:xfrm>
              <a:off x="0" y="830454"/>
              <a:ext cx="1008066" cy="3017660"/>
              <a:chOff x="0" y="0"/>
              <a:chExt cx="1008065" cy="3017659"/>
            </a:xfrm>
          </p:grpSpPr>
          <p:sp>
            <p:nvSpPr>
              <p:cNvPr id="269" name="Shape 177"/>
              <p:cNvSpPr/>
              <p:nvPr/>
            </p:nvSpPr>
            <p:spPr>
              <a:xfrm>
                <a:off x="0" y="12712"/>
                <a:ext cx="1008066" cy="2992236"/>
              </a:xfrm>
              <a:prstGeom prst="rect">
                <a:avLst/>
              </a:prstGeom>
              <a:solidFill>
                <a:srgbClr val="0F5494">
                  <a:alpha val="6313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0" name="Shape 178"/>
              <p:cNvSpPr txBox="1"/>
              <p:nvPr/>
            </p:nvSpPr>
            <p:spPr>
              <a:xfrm>
                <a:off x="7208" y="0"/>
                <a:ext cx="993647" cy="3017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€ 975 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72" name="image15.png" descr="image15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68" t="3142" r="66270" b="18974"/>
            <a:stretch>
              <a:fillRect/>
            </a:stretch>
          </p:blipFill>
          <p:spPr>
            <a:xfrm>
              <a:off x="12200" y="0"/>
              <a:ext cx="995863" cy="719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2" name="Group 190"/>
          <p:cNvGrpSpPr/>
          <p:nvPr/>
        </p:nvGrpSpPr>
        <p:grpSpPr>
          <a:xfrm>
            <a:off x="323849" y="1514475"/>
            <a:ext cx="2376493" cy="4780199"/>
            <a:chOff x="0" y="0"/>
            <a:chExt cx="2376491" cy="4780197"/>
          </a:xfrm>
        </p:grpSpPr>
        <p:grpSp>
          <p:nvGrpSpPr>
            <p:cNvPr id="276" name="Group 184"/>
            <p:cNvGrpSpPr/>
            <p:nvPr/>
          </p:nvGrpSpPr>
          <p:grpSpPr>
            <a:xfrm>
              <a:off x="0" y="3878263"/>
              <a:ext cx="2376493" cy="901936"/>
              <a:chOff x="0" y="0"/>
              <a:chExt cx="2376491" cy="901934"/>
            </a:xfrm>
          </p:grpSpPr>
          <p:sp>
            <p:nvSpPr>
              <p:cNvPr id="274" name="Shape 182"/>
              <p:cNvSpPr txBox="1"/>
              <p:nvPr/>
            </p:nvSpPr>
            <p:spPr>
              <a:xfrm>
                <a:off x="0" y="359943"/>
                <a:ext cx="2376492" cy="541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algn="ctr">
                  <a:defRPr b="1" sz="1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Call for Proposals </a:t>
                </a:r>
              </a:p>
              <a:p>
                <a:pPr algn="ctr">
                  <a:defRPr sz="1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(in cash and in kind)</a:t>
                </a:r>
              </a:p>
            </p:txBody>
          </p:sp>
          <p:sp>
            <p:nvSpPr>
              <p:cNvPr id="275" name="Shape 183"/>
              <p:cNvSpPr/>
              <p:nvPr/>
            </p:nvSpPr>
            <p:spPr>
              <a:xfrm rot="5400000">
                <a:off x="972066" y="-900010"/>
                <a:ext cx="432111" cy="2232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965" y="0"/>
                      <a:pt x="10800" y="156"/>
                      <a:pt x="10800" y="349"/>
                    </a:cubicBezTo>
                    <a:lnTo>
                      <a:pt x="10800" y="10451"/>
                    </a:lnTo>
                    <a:cubicBezTo>
                      <a:pt x="10800" y="10644"/>
                      <a:pt x="15635" y="10800"/>
                      <a:pt x="21600" y="10800"/>
                    </a:cubicBezTo>
                    <a:cubicBezTo>
                      <a:pt x="15635" y="10800"/>
                      <a:pt x="10800" y="10956"/>
                      <a:pt x="10800" y="11149"/>
                    </a:cubicBezTo>
                    <a:lnTo>
                      <a:pt x="10800" y="21251"/>
                    </a:lnTo>
                    <a:cubicBezTo>
                      <a:pt x="10800" y="21444"/>
                      <a:pt x="5965" y="21600"/>
                      <a:pt x="0" y="21600"/>
                    </a:cubicBezTo>
                  </a:path>
                </a:pathLst>
              </a:custGeom>
              <a:noFill/>
              <a:ln w="9525" cap="flat">
                <a:solidFill>
                  <a:srgbClr val="40404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512762">
                  <a:defRPr sz="27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81" name="Group 189"/>
            <p:cNvGrpSpPr/>
            <p:nvPr/>
          </p:nvGrpSpPr>
          <p:grpSpPr>
            <a:xfrm>
              <a:off x="1296131" y="0"/>
              <a:ext cx="1008056" cy="3891142"/>
              <a:chOff x="0" y="0"/>
              <a:chExt cx="1008055" cy="3891140"/>
            </a:xfrm>
          </p:grpSpPr>
          <p:grpSp>
            <p:nvGrpSpPr>
              <p:cNvPr id="279" name="Group 187"/>
              <p:cNvGrpSpPr/>
              <p:nvPr/>
            </p:nvGrpSpPr>
            <p:grpSpPr>
              <a:xfrm>
                <a:off x="0" y="873481"/>
                <a:ext cx="1008056" cy="3017660"/>
                <a:chOff x="0" y="0"/>
                <a:chExt cx="1008055" cy="3017659"/>
              </a:xfrm>
            </p:grpSpPr>
            <p:sp>
              <p:nvSpPr>
                <p:cNvPr id="277" name="Shape 185"/>
                <p:cNvSpPr/>
                <p:nvPr/>
              </p:nvSpPr>
              <p:spPr>
                <a:xfrm>
                  <a:off x="0" y="12874"/>
                  <a:ext cx="1008056" cy="2991912"/>
                </a:xfrm>
                <a:prstGeom prst="rect">
                  <a:avLst/>
                </a:prstGeom>
                <a:solidFill>
                  <a:srgbClr val="6699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78" name="Shape 186"/>
                <p:cNvSpPr txBox="1"/>
                <p:nvPr/>
              </p:nvSpPr>
              <p:spPr>
                <a:xfrm>
                  <a:off x="7203" y="0"/>
                  <a:ext cx="993648" cy="30176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8" tIns="45718" rIns="45718" bIns="45718" numCol="1" anchor="ctr">
                  <a:spAutoFit/>
                </a:bodyPr>
                <a:lstStyle/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algn="ctr">
                    <a:defRPr b="1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algn="ctr">
                    <a:defRPr b="1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algn="ctr">
                    <a:defRPr b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€ 975 M</a:t>
                  </a: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80" name="image16.png" descr="image16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2007" y="0"/>
                <a:ext cx="748625" cy="8547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93" name="Group 201"/>
          <p:cNvGrpSpPr/>
          <p:nvPr/>
        </p:nvGrpSpPr>
        <p:grpSpPr>
          <a:xfrm>
            <a:off x="2700338" y="1504949"/>
            <a:ext cx="2376491" cy="4763235"/>
            <a:chOff x="0" y="0"/>
            <a:chExt cx="2376490" cy="4763233"/>
          </a:xfrm>
        </p:grpSpPr>
        <p:grpSp>
          <p:nvGrpSpPr>
            <p:cNvPr id="291" name="Group 199"/>
            <p:cNvGrpSpPr/>
            <p:nvPr/>
          </p:nvGrpSpPr>
          <p:grpSpPr>
            <a:xfrm>
              <a:off x="576862" y="-1"/>
              <a:ext cx="1799629" cy="4763235"/>
              <a:chOff x="0" y="0"/>
              <a:chExt cx="1799627" cy="4763233"/>
            </a:xfrm>
          </p:grpSpPr>
          <p:grpSp>
            <p:nvGrpSpPr>
              <p:cNvPr id="285" name="Group 193"/>
              <p:cNvGrpSpPr/>
              <p:nvPr/>
            </p:nvGrpSpPr>
            <p:grpSpPr>
              <a:xfrm>
                <a:off x="816" y="3887915"/>
                <a:ext cx="1798812" cy="875319"/>
                <a:chOff x="0" y="0"/>
                <a:chExt cx="1798811" cy="875318"/>
              </a:xfrm>
            </p:grpSpPr>
            <p:sp>
              <p:nvSpPr>
                <p:cNvPr id="283" name="Shape 191"/>
                <p:cNvSpPr/>
                <p:nvPr/>
              </p:nvSpPr>
              <p:spPr>
                <a:xfrm rot="5400000">
                  <a:off x="682258" y="-682260"/>
                  <a:ext cx="360467" cy="1724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5965" y="0"/>
                        <a:pt x="10800" y="169"/>
                        <a:pt x="10800" y="378"/>
                      </a:cubicBezTo>
                      <a:lnTo>
                        <a:pt x="10800" y="10422"/>
                      </a:lnTo>
                      <a:cubicBezTo>
                        <a:pt x="10800" y="10631"/>
                        <a:pt x="15635" y="10800"/>
                        <a:pt x="21600" y="10800"/>
                      </a:cubicBezTo>
                      <a:cubicBezTo>
                        <a:pt x="15635" y="10800"/>
                        <a:pt x="10800" y="10969"/>
                        <a:pt x="10800" y="11178"/>
                      </a:cubicBezTo>
                      <a:lnTo>
                        <a:pt x="10800" y="21222"/>
                      </a:lnTo>
                      <a:cubicBezTo>
                        <a:pt x="10800" y="21431"/>
                        <a:pt x="5965" y="21600"/>
                        <a:pt x="0" y="21600"/>
                      </a:cubicBezTo>
                    </a:path>
                  </a:pathLst>
                </a:custGeom>
                <a:noFill/>
                <a:ln w="9525" cap="flat">
                  <a:solidFill>
                    <a:srgbClr val="404041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512762">
                    <a:defRPr b="1" sz="27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4" name="Shape 192"/>
                <p:cNvSpPr txBox="1"/>
                <p:nvPr/>
              </p:nvSpPr>
              <p:spPr>
                <a:xfrm>
                  <a:off x="-1" y="333327"/>
                  <a:ext cx="1798812" cy="5419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b="1" sz="16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Additional Activities</a:t>
                  </a:r>
                </a:p>
              </p:txBody>
            </p:sp>
          </p:grpSp>
          <p:grpSp>
            <p:nvGrpSpPr>
              <p:cNvPr id="290" name="Group 198"/>
              <p:cNvGrpSpPr/>
              <p:nvPr/>
            </p:nvGrpSpPr>
            <p:grpSpPr>
              <a:xfrm>
                <a:off x="0" y="-1"/>
                <a:ext cx="1727367" cy="3900592"/>
                <a:chOff x="0" y="0"/>
                <a:chExt cx="1727366" cy="3900590"/>
              </a:xfrm>
            </p:grpSpPr>
            <p:grpSp>
              <p:nvGrpSpPr>
                <p:cNvPr id="288" name="Group 196"/>
                <p:cNvGrpSpPr/>
                <p:nvPr/>
              </p:nvGrpSpPr>
              <p:grpSpPr>
                <a:xfrm>
                  <a:off x="0" y="882930"/>
                  <a:ext cx="1727367" cy="3017661"/>
                  <a:chOff x="0" y="0"/>
                  <a:chExt cx="1727366" cy="3017659"/>
                </a:xfrm>
              </p:grpSpPr>
              <p:sp>
                <p:nvSpPr>
                  <p:cNvPr id="286" name="Shape 194"/>
                  <p:cNvSpPr/>
                  <p:nvPr/>
                </p:nvSpPr>
                <p:spPr>
                  <a:xfrm>
                    <a:off x="0" y="12672"/>
                    <a:ext cx="1727367" cy="299231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87" name="Shape 195"/>
                  <p:cNvSpPr txBox="1"/>
                  <p:nvPr/>
                </p:nvSpPr>
                <p:spPr>
                  <a:xfrm>
                    <a:off x="303291" y="0"/>
                    <a:ext cx="1120784" cy="301766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8" tIns="45718" rIns="45718" bIns="45718" numCol="1" anchor="ctr">
                    <a:spAutoFit/>
                  </a:bodyPr>
                  <a:lstStyle/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  <a:p>
                    <a:pPr algn="ctr">
                      <a:defRPr b="1"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r>
                      <a:t>€ 1755 M</a:t>
                    </a:r>
                  </a:p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  <a:p>
                    <a:pPr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89" name="image16.png" descr="image16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359329" y="0"/>
                  <a:ext cx="748703" cy="85485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292" name="Shape 200"/>
            <p:cNvSpPr txBox="1"/>
            <p:nvPr/>
          </p:nvSpPr>
          <p:spPr>
            <a:xfrm>
              <a:off x="0" y="1871958"/>
              <a:ext cx="430469" cy="708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</p:grpSp>
      <p:sp>
        <p:nvSpPr>
          <p:cNvPr id="294" name="Shape 202"/>
          <p:cNvSpPr txBox="1"/>
          <p:nvPr/>
        </p:nvSpPr>
        <p:spPr>
          <a:xfrm>
            <a:off x="5281612" y="3376612"/>
            <a:ext cx="430469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95" name="Shape 203"/>
          <p:cNvSpPr txBox="1"/>
          <p:nvPr>
            <p:ph type="title"/>
          </p:nvPr>
        </p:nvSpPr>
        <p:spPr>
          <a:xfrm>
            <a:off x="457200" y="541336"/>
            <a:ext cx="8229600" cy="668340"/>
          </a:xfrm>
          <a:prstGeom prst="rect">
            <a:avLst/>
          </a:prstGeom>
        </p:spPr>
        <p:txBody>
          <a:bodyPr lIns="40074" tIns="40074" rIns="40074" bIns="40074"/>
          <a:lstStyle/>
          <a:p>
            <a:pPr/>
            <a:r>
              <a:t>BBI JU: Budget</a:t>
            </a:r>
            <a:r>
              <a:t> for 2014 - 2020</a:t>
            </a:r>
          </a:p>
        </p:txBody>
      </p:sp>
      <p:sp>
        <p:nvSpPr>
          <p:cNvPr id="296" name="TextBox 1"/>
          <p:cNvSpPr txBox="1"/>
          <p:nvPr/>
        </p:nvSpPr>
        <p:spPr>
          <a:xfrm>
            <a:off x="6011859" y="5999746"/>
            <a:ext cx="2674942" cy="427991"/>
          </a:xfrm>
          <a:prstGeom prst="rect">
            <a:avLst/>
          </a:prstGeom>
          <a:ln w="5715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Budget should cover operational costs through 2024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1"/>
      <p:bldP build="whole" bldLvl="1" animBg="1" rev="0" advAuto="0" spid="294" grpId="4"/>
      <p:bldP build="whole" bldLvl="1" animBg="1" rev="0" advAuto="0" spid="282" grpId="2"/>
      <p:bldP build="whole" bldLvl="1" animBg="1" rev="0" advAuto="0" spid="293" grpId="3"/>
      <p:bldP build="whole" bldLvl="1" animBg="1" rev="0" advAuto="0" spid="268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1"/>
          <p:cNvSpPr txBox="1"/>
          <p:nvPr>
            <p:ph type="title"/>
          </p:nvPr>
        </p:nvSpPr>
        <p:spPr>
          <a:xfrm>
            <a:off x="38100" y="635623"/>
            <a:ext cx="8229600" cy="583479"/>
          </a:xfrm>
          <a:prstGeom prst="rect">
            <a:avLst/>
          </a:prstGeom>
        </p:spPr>
        <p:txBody>
          <a:bodyPr/>
          <a:lstStyle/>
          <a:p>
            <a:pPr/>
            <a:r>
              <a:t>Why a PPP with the EC?</a:t>
            </a:r>
          </a:p>
        </p:txBody>
      </p:sp>
      <p:sp>
        <p:nvSpPr>
          <p:cNvPr id="299" name="Content Placeholder 2"/>
          <p:cNvSpPr txBox="1"/>
          <p:nvPr>
            <p:ph type="body" idx="1"/>
          </p:nvPr>
        </p:nvSpPr>
        <p:spPr>
          <a:xfrm>
            <a:off x="457200" y="1371796"/>
            <a:ext cx="8229600" cy="425560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800"/>
              </a:spcBef>
              <a:buSzTx/>
              <a:buNone/>
              <a:defRPr b="1" sz="2000"/>
            </a:pPr>
            <a:r>
              <a:t>To ‘de-risk’ an emerging industry through:</a:t>
            </a:r>
            <a:endParaRPr>
              <a:solidFill>
                <a:schemeClr val="accent2"/>
              </a:solidFill>
            </a:endParaRPr>
          </a:p>
          <a:p>
            <a:pPr>
              <a:spcBef>
                <a:spcPts val="1800"/>
              </a:spcBef>
              <a:defRPr b="1" sz="2000">
                <a:solidFill>
                  <a:schemeClr val="accent2"/>
                </a:solidFill>
              </a:defRPr>
            </a:pPr>
            <a:r>
              <a:t>A clear framework</a:t>
            </a:r>
            <a:r>
              <a:rPr b="0"/>
              <a:t> </a:t>
            </a:r>
            <a:r>
              <a:rPr b="0">
                <a:solidFill>
                  <a:srgbClr val="404041"/>
                </a:solidFill>
              </a:rPr>
              <a:t>that brings clarity for activities &amp; investments</a:t>
            </a:r>
            <a:endParaRPr b="0">
              <a:solidFill>
                <a:srgbClr val="404041"/>
              </a:solidFill>
            </a:endParaRPr>
          </a:p>
          <a:p>
            <a:pPr>
              <a:spcBef>
                <a:spcPts val="1800"/>
              </a:spcBef>
              <a:defRPr b="1" sz="2000">
                <a:solidFill>
                  <a:schemeClr val="accent2"/>
                </a:solidFill>
              </a:defRPr>
            </a:pPr>
            <a:r>
              <a:t>Long term stability and predictability</a:t>
            </a:r>
          </a:p>
          <a:p>
            <a:pPr>
              <a:spcBef>
                <a:spcPts val="1800"/>
              </a:spcBef>
              <a:defRPr b="1" sz="2000">
                <a:solidFill>
                  <a:schemeClr val="accent2"/>
                </a:solidFill>
              </a:defRPr>
            </a:pPr>
            <a:r>
              <a:t>A joint approach, across sectors, across Member States</a:t>
            </a:r>
          </a:p>
          <a:p>
            <a:pPr>
              <a:spcBef>
                <a:spcPts val="1800"/>
              </a:spcBef>
              <a:defRPr b="1" sz="2000">
                <a:solidFill>
                  <a:schemeClr val="accent2"/>
                </a:solidFill>
              </a:defRPr>
            </a:pPr>
            <a:r>
              <a:t>Joint financial commitment and a jointly defined programme</a:t>
            </a:r>
            <a:r>
              <a:rPr>
                <a:solidFill>
                  <a:srgbClr val="404041"/>
                </a:solidFill>
              </a:rPr>
              <a:t>, </a:t>
            </a:r>
            <a:r>
              <a:rPr b="0">
                <a:solidFill>
                  <a:srgbClr val="404041"/>
                </a:solidFill>
              </a:rPr>
              <a:t>that will unite parties that would otherwise find these activities too risky for an individual sector/company</a:t>
            </a:r>
            <a:endParaRPr b="0">
              <a:solidFill>
                <a:srgbClr val="404041"/>
              </a:solidFill>
            </a:endParaRPr>
          </a:p>
          <a:p>
            <a:pPr>
              <a:spcBef>
                <a:spcPts val="1800"/>
              </a:spcBef>
              <a:defRPr b="1" sz="2000">
                <a:solidFill>
                  <a:schemeClr val="accent2"/>
                </a:solidFill>
              </a:defRPr>
            </a:pPr>
            <a:r>
              <a:t>Leverage further investments</a:t>
            </a:r>
          </a:p>
          <a:p>
            <a:pPr marL="0" indent="0">
              <a:spcBef>
                <a:spcPts val="1800"/>
              </a:spcBef>
              <a:buSzTx/>
              <a:buNone/>
              <a:defRPr b="1" sz="2000">
                <a:solidFill>
                  <a:schemeClr val="accent2"/>
                </a:solidFill>
              </a:defRPr>
            </a:pPr>
            <a:r>
              <a:t>Industry driven </a:t>
            </a:r>
            <a:r>
              <a:rPr>
                <a:solidFill>
                  <a:srgbClr val="404041"/>
                </a:solidFill>
              </a:rPr>
              <a:t>and therefore result and market-oriented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1"/>
          <p:cNvSpPr txBox="1"/>
          <p:nvPr>
            <p:ph type="title"/>
          </p:nvPr>
        </p:nvSpPr>
        <p:spPr>
          <a:xfrm>
            <a:off x="38100" y="635623"/>
            <a:ext cx="8229600" cy="583479"/>
          </a:xfrm>
          <a:prstGeom prst="rect">
            <a:avLst/>
          </a:prstGeom>
        </p:spPr>
        <p:txBody>
          <a:bodyPr/>
          <a:lstStyle/>
          <a:p>
            <a:pPr/>
            <a:r>
              <a:t>Bio-based Industries Vision</a:t>
            </a:r>
          </a:p>
        </p:txBody>
      </p:sp>
      <p:sp>
        <p:nvSpPr>
          <p:cNvPr id="302" name="Content Placeholder 2"/>
          <p:cNvSpPr txBox="1"/>
          <p:nvPr>
            <p:ph type="body" idx="1"/>
          </p:nvPr>
        </p:nvSpPr>
        <p:spPr>
          <a:xfrm>
            <a:off x="457200" y="1356208"/>
            <a:ext cx="8229600" cy="438586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2000"/>
            </a:pPr>
            <a:r>
              <a:t>To accelerate the innovation and market-uptake of bio-based products and </a:t>
            </a:r>
          </a:p>
          <a:p>
            <a:pPr marL="0" indent="0" algn="ctr">
              <a:buSzTx/>
              <a:buNone/>
              <a:defRPr b="1" sz="2000"/>
            </a:pPr>
            <a:r>
              <a:t>to position Europe as a world-leading, competitive bioeconomy</a:t>
            </a:r>
          </a:p>
          <a:p>
            <a:pPr marL="0" indent="0" algn="ctr">
              <a:buSzTx/>
              <a:buNone/>
              <a:defRPr b="1" sz="2000"/>
            </a:pPr>
          </a:p>
          <a:p>
            <a:pPr marL="0" indent="0">
              <a:buSzTx/>
              <a:buNone/>
              <a:defRPr b="1"/>
            </a:pPr>
            <a:r>
              <a:t>Leading the transition towards a sustainable society while decoupling economic growth from resource depletion and environmental impact. </a:t>
            </a:r>
          </a:p>
        </p:txBody>
      </p:sp>
      <p:pic>
        <p:nvPicPr>
          <p:cNvPr id="30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2422" y="3688007"/>
            <a:ext cx="1554378" cy="2191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205"/>
          <p:cNvSpPr txBox="1"/>
          <p:nvPr/>
        </p:nvSpPr>
        <p:spPr>
          <a:xfrm>
            <a:off x="240753" y="1381465"/>
            <a:ext cx="8753476" cy="446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00"/>
              </a:spcBef>
              <a:defRPr b="1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buClr>
                <a:schemeClr val="accent2"/>
              </a:buClr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Define the </a:t>
            </a:r>
            <a:r>
              <a:rPr b="1"/>
              <a:t>Strategic Innovation &amp; Research Agenda</a:t>
            </a:r>
            <a:r>
              <a:t> (SIRA)</a:t>
            </a:r>
            <a:br/>
          </a:p>
          <a:p>
            <a:pPr lvl="1" marL="742950" indent="-285750">
              <a:buClr>
                <a:schemeClr val="accent2"/>
              </a:buClr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Lead the drafting of the annual BBI </a:t>
            </a:r>
            <a:r>
              <a:rPr b="1"/>
              <a:t>Work Plans</a:t>
            </a:r>
            <a:r>
              <a:t> &amp; </a:t>
            </a:r>
            <a:r>
              <a:rPr b="1"/>
              <a:t>topics</a:t>
            </a:r>
            <a:r>
              <a:t> for the </a:t>
            </a:r>
            <a:r>
              <a:rPr b="1"/>
              <a:t>Call for Proposals</a:t>
            </a:r>
            <a:br>
              <a:rPr b="1"/>
            </a:br>
          </a:p>
          <a:p>
            <a:pPr lvl="1" marL="742950" indent="-285750">
              <a:buClr>
                <a:schemeClr val="accent2"/>
              </a:buClr>
              <a:buSzPct val="100000"/>
              <a:buFont typeface="Arial"/>
              <a:buChar char="•"/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Mobilise stakeholders</a:t>
            </a:r>
            <a:r>
              <a:rPr b="0"/>
              <a:t>: industry (large, SMEs, SME Clusters), research organisations, universities, regions and all other relevant stakeholders across Europe</a:t>
            </a:r>
            <a:br>
              <a:rPr b="0"/>
            </a:br>
          </a:p>
          <a:p>
            <a:pPr lvl="1" marL="742950" indent="-285750">
              <a:buClr>
                <a:schemeClr val="accent2"/>
              </a:buClr>
              <a:buSzPct val="100000"/>
              <a:buFont typeface="Arial"/>
              <a:buChar char="•"/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Improve</a:t>
            </a:r>
            <a:r>
              <a:rPr b="0"/>
              <a:t> conditions for </a:t>
            </a:r>
            <a:r>
              <a:t>“Access to finance”</a:t>
            </a:r>
            <a:r>
              <a:rPr b="0"/>
              <a:t> in Europe</a:t>
            </a:r>
          </a:p>
          <a:p>
            <a:pPr lvl="1" indent="2286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buClr>
                <a:schemeClr val="accent2"/>
              </a:buClr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Endeavour a </a:t>
            </a:r>
            <a:r>
              <a:rPr b="1"/>
              <a:t>favourable policy environment</a:t>
            </a:r>
            <a:br>
              <a:rPr b="1"/>
            </a:br>
          </a:p>
          <a:p>
            <a:pPr lvl="1" marL="742950" indent="-285750">
              <a:buClr>
                <a:schemeClr val="accent2"/>
              </a:buClr>
              <a:buSzPct val="100000"/>
              <a:buFont typeface="Arial"/>
              <a:buChar char="•"/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Create awareness </a:t>
            </a:r>
            <a:r>
              <a:rPr b="0"/>
              <a:t>about the bioeconomy, also </a:t>
            </a:r>
            <a:r>
              <a:t>at Regional level</a:t>
            </a:r>
          </a:p>
        </p:txBody>
      </p:sp>
      <p:sp>
        <p:nvSpPr>
          <p:cNvPr id="306" name="Shape 206"/>
          <p:cNvSpPr txBox="1"/>
          <p:nvPr>
            <p:ph type="title"/>
          </p:nvPr>
        </p:nvSpPr>
        <p:spPr>
          <a:xfrm>
            <a:off x="128849" y="546723"/>
            <a:ext cx="8229601" cy="583479"/>
          </a:xfrm>
          <a:prstGeom prst="rect">
            <a:avLst/>
          </a:prstGeom>
        </p:spPr>
        <p:txBody>
          <a:bodyPr/>
          <a:lstStyle/>
          <a:p>
            <a:pPr/>
            <a:r>
              <a:t>The Mission of BIC</a:t>
            </a:r>
          </a:p>
        </p:txBody>
      </p:sp>
      <p:pic>
        <p:nvPicPr>
          <p:cNvPr id="30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1420" y="295459"/>
            <a:ext cx="2922810" cy="558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209"/>
          <p:cNvSpPr txBox="1"/>
          <p:nvPr/>
        </p:nvSpPr>
        <p:spPr>
          <a:xfrm>
            <a:off x="182592" y="1410538"/>
            <a:ext cx="4877681" cy="510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00"/>
              </a:spcBef>
              <a:defRPr sz="2400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■</a:t>
            </a:r>
            <a:r>
              <a:rPr sz="1800">
                <a:solidFill>
                  <a:srgbClr val="404041"/>
                </a:solidFill>
              </a:rPr>
              <a:t>   77 Full members </a:t>
            </a:r>
          </a:p>
          <a:p>
            <a:pPr lvl="1" marL="72390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31 Large industries</a:t>
            </a:r>
          </a:p>
          <a:p>
            <a:pPr lvl="1" marL="72390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30 SMEs</a:t>
            </a:r>
          </a:p>
          <a:p>
            <a:pPr lvl="1" marL="72390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16 SME Clusters (representing 110 SMEs)</a:t>
            </a:r>
          </a:p>
          <a:p>
            <a:pPr lvl="1" indent="895350">
              <a:spcBef>
                <a:spcPts val="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br>
              <a:rPr sz="1600"/>
            </a:br>
            <a:r>
              <a:t>Several industrial sectors covered</a:t>
            </a:r>
            <a:endParaRPr sz="1600"/>
          </a:p>
          <a:p>
            <a:pPr lvl="2" marL="120015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/>
            </a:pPr>
            <a:r>
              <a:t>Agriculture &amp; Agri-food</a:t>
            </a:r>
          </a:p>
          <a:p>
            <a:pPr lvl="2" marL="120015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/>
            </a:pPr>
            <a:r>
              <a:t>Forestry and Pulp &amp; Paper</a:t>
            </a:r>
          </a:p>
          <a:p>
            <a:pPr lvl="2" marL="120015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/>
            </a:pPr>
            <a:r>
              <a:t>Technology providers</a:t>
            </a:r>
          </a:p>
          <a:p>
            <a:pPr lvl="2" marL="120015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/>
            </a:pPr>
            <a:r>
              <a:t>Chemicals and materials</a:t>
            </a:r>
          </a:p>
          <a:p>
            <a:pPr lvl="2" marL="120015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/>
            </a:pPr>
            <a:r>
              <a:t>Energy</a:t>
            </a:r>
          </a:p>
          <a:p>
            <a:pPr lvl="2" marL="120015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/>
            </a:pPr>
            <a:r>
              <a:t>Aquatic</a:t>
            </a:r>
          </a:p>
          <a:p>
            <a:pPr lvl="2" marL="120015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/>
            </a:pPr>
            <a:r>
              <a:t> …</a:t>
            </a:r>
          </a:p>
          <a:p>
            <a:pPr>
              <a:spcBef>
                <a:spcPts val="600"/>
              </a:spcBef>
              <a:defRPr sz="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200"/>
              </a:spcBef>
              <a:defRPr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■</a:t>
            </a:r>
            <a:r>
              <a:rPr sz="1800">
                <a:solidFill>
                  <a:srgbClr val="669900"/>
                </a:solidFill>
              </a:rPr>
              <a:t>   </a:t>
            </a:r>
            <a:r>
              <a:rPr sz="1800">
                <a:solidFill>
                  <a:srgbClr val="404041"/>
                </a:solidFill>
              </a:rPr>
              <a:t>146 Associate members</a:t>
            </a:r>
          </a:p>
          <a:p>
            <a:pPr lvl="1" marL="723900" indent="-285750">
              <a:spcBef>
                <a:spcPts val="200"/>
              </a:spcBef>
              <a:buClr>
                <a:srgbClr val="00B0F0"/>
              </a:buCl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Universities, RTOs, European associations &amp; organisations, Technology Platforms (ETPs), public institutions, regional organisations, private banks, …</a:t>
            </a:r>
          </a:p>
        </p:txBody>
      </p:sp>
      <p:sp>
        <p:nvSpPr>
          <p:cNvPr id="310" name="Shape 210"/>
          <p:cNvSpPr txBox="1"/>
          <p:nvPr>
            <p:ph type="title"/>
          </p:nvPr>
        </p:nvSpPr>
        <p:spPr>
          <a:xfrm>
            <a:off x="315758" y="640826"/>
            <a:ext cx="8229601" cy="582613"/>
          </a:xfrm>
          <a:prstGeom prst="rect">
            <a:avLst/>
          </a:prstGeom>
        </p:spPr>
        <p:txBody>
          <a:bodyPr/>
          <a:lstStyle/>
          <a:p>
            <a:pPr/>
            <a:r>
              <a:t>Our members</a:t>
            </a:r>
            <a:r>
              <a:t> </a:t>
            </a:r>
            <a:r>
              <a:t>–</a:t>
            </a:r>
            <a:r>
              <a:t> per 5 May 2017</a:t>
            </a:r>
          </a:p>
        </p:txBody>
      </p:sp>
      <p:pic>
        <p:nvPicPr>
          <p:cNvPr id="311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2247" y="1267364"/>
            <a:ext cx="4639284" cy="4840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404041"/>
      </a:dk1>
      <a:lt1>
        <a:srgbClr val="FFFFFF"/>
      </a:lt1>
      <a:dk2>
        <a:srgbClr val="A7A7A7"/>
      </a:dk2>
      <a:lt2>
        <a:srgbClr val="535353"/>
      </a:lt2>
      <a:accent1>
        <a:srgbClr val="649AB2"/>
      </a:accent1>
      <a:accent2>
        <a:srgbClr val="8EBE3F"/>
      </a:accent2>
      <a:accent3>
        <a:srgbClr val="8F8F8F"/>
      </a:accent3>
      <a:accent4>
        <a:srgbClr val="6E6E6E"/>
      </a:accent4>
      <a:accent5>
        <a:srgbClr val="4D4D4D"/>
      </a:accent5>
      <a:accent6>
        <a:srgbClr val="2B2B2B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40404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40404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49AB2"/>
      </a:accent1>
      <a:accent2>
        <a:srgbClr val="8EBE3F"/>
      </a:accent2>
      <a:accent3>
        <a:srgbClr val="8F8F8F"/>
      </a:accent3>
      <a:accent4>
        <a:srgbClr val="6E6E6E"/>
      </a:accent4>
      <a:accent5>
        <a:srgbClr val="4D4D4D"/>
      </a:accent5>
      <a:accent6>
        <a:srgbClr val="2B2B2B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40404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40404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