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handoutMasterIdLst>
    <p:handoutMasterId r:id="rId18"/>
  </p:handoutMasterIdLst>
  <p:sldIdLst>
    <p:sldId id="259" r:id="rId2"/>
    <p:sldId id="261" r:id="rId3"/>
    <p:sldId id="299" r:id="rId4"/>
    <p:sldId id="305" r:id="rId5"/>
    <p:sldId id="308" r:id="rId6"/>
    <p:sldId id="306" r:id="rId7"/>
    <p:sldId id="298" r:id="rId8"/>
    <p:sldId id="301" r:id="rId9"/>
    <p:sldId id="302" r:id="rId10"/>
    <p:sldId id="309" r:id="rId11"/>
    <p:sldId id="310" r:id="rId12"/>
    <p:sldId id="311" r:id="rId13"/>
    <p:sldId id="312" r:id="rId14"/>
    <p:sldId id="313" r:id="rId15"/>
    <p:sldId id="297" r:id="rId16"/>
    <p:sldId id="25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31B"/>
    <a:srgbClr val="A5C92B"/>
    <a:srgbClr val="E9874A"/>
    <a:srgbClr val="D1613A"/>
    <a:srgbClr val="1CA1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660"/>
  </p:normalViewPr>
  <p:slideViewPr>
    <p:cSldViewPr snapToGrid="0">
      <p:cViewPr>
        <p:scale>
          <a:sx n="90" d="100"/>
          <a:sy n="90" d="100"/>
        </p:scale>
        <p:origin x="-2298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9DFBE-06CB-420E-8026-51ABA627CFBD}" type="datetimeFigureOut">
              <a:rPr lang="en-GB" smtClean="0"/>
              <a:pPr/>
              <a:t>20/05/2016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DE96-6C03-40C7-AA95-C03B1CC2B56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99028" y="1259468"/>
            <a:ext cx="59772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b="1" dirty="0">
                <a:solidFill>
                  <a:srgbClr val="A5C92B"/>
                </a:solidFill>
              </a:rPr>
              <a:t>Improve Your Business Intelligence</a:t>
            </a:r>
          </a:p>
        </p:txBody>
      </p:sp>
      <p:pic>
        <p:nvPicPr>
          <p:cNvPr id="4" name="Picture 3" descr="Biz Monitor PP #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8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91630" y="1743208"/>
            <a:ext cx="7772400" cy="1624643"/>
          </a:xfrm>
        </p:spPr>
        <p:txBody>
          <a:bodyPr anchor="t"/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I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23614" y="3321757"/>
            <a:ext cx="6400800" cy="57291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IE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70298" y="4077072"/>
            <a:ext cx="4041775" cy="457298"/>
          </a:xfrm>
        </p:spPr>
        <p:txBody>
          <a:bodyPr anchor="t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156442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4843-F0FD-5148-B20F-C196F00B3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447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86933"/>
            <a:ext cx="7772400" cy="4114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500C-1051-C44F-9699-7E929E592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75168" y="257176"/>
            <a:ext cx="3365500" cy="684741"/>
          </a:xfrm>
        </p:spPr>
        <p:txBody>
          <a:bodyPr/>
          <a:lstStyle>
            <a:lvl1pPr>
              <a:defRPr sz="3200" b="1" spc="-1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Business Monitor</a:t>
            </a:r>
            <a:endParaRPr lang="en-IE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="" xmlns:p14="http://schemas.microsoft.com/office/powerpoint/2010/main" val="213353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32CDD-9B18-C748-A5FC-21962AB13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468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168" y="257176"/>
            <a:ext cx="3365500" cy="684741"/>
          </a:xfrm>
        </p:spPr>
        <p:txBody>
          <a:bodyPr/>
          <a:lstStyle>
            <a:lvl1pPr>
              <a:defRPr sz="3200" b="1" spc="-1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Business Monitor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7867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1528-B27E-1648-9A8C-58942BA58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="" xmlns:p14="http://schemas.microsoft.com/office/powerpoint/2010/main" val="350894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7" y="1107016"/>
            <a:ext cx="7772400" cy="1143000"/>
          </a:xfrm>
        </p:spPr>
        <p:txBody>
          <a:bodyPr/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599"/>
            <a:ext cx="7772400" cy="350731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2C6F2-2766-3444-9E75-28FEC112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275168" y="257176"/>
            <a:ext cx="3365500" cy="6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/>
              <a:t>Business Monitor</a:t>
            </a:r>
            <a:endParaRPr lang="en-IE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="" xmlns:p14="http://schemas.microsoft.com/office/powerpoint/2010/main" val="231204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48BD-ADE9-3546-9451-1B279278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698501" y="3262844"/>
            <a:ext cx="3365500" cy="6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mtClean="0"/>
              <a:t>Business Monitor</a:t>
            </a:r>
            <a:endParaRPr lang="en-IE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736278" y="3923103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935940" y="3262844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="" xmlns:p14="http://schemas.microsoft.com/office/powerpoint/2010/main" val="262576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F62D-C831-0547-A383-DA02D4F59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8067" y="1107016"/>
            <a:ext cx="7772400" cy="1143000"/>
          </a:xfrm>
        </p:spPr>
        <p:txBody>
          <a:bodyPr/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IE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275168" y="257176"/>
            <a:ext cx="3365500" cy="6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mtClean="0"/>
              <a:t>Business Monitor</a:t>
            </a:r>
            <a:endParaRPr lang="en-IE" dirty="0"/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="" xmlns:p14="http://schemas.microsoft.com/office/powerpoint/2010/main" val="103297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8" y="21383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698" y="27781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5523" y="21383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5523" y="277812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444F-6C0B-634A-AE06-131FCC68F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8067" y="1107016"/>
            <a:ext cx="7772400" cy="1143000"/>
          </a:xfrm>
        </p:spPr>
        <p:txBody>
          <a:bodyPr/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IE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275168" y="257176"/>
            <a:ext cx="3365500" cy="6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mtClean="0"/>
              <a:t>Business Monitor</a:t>
            </a:r>
            <a:endParaRPr lang="en-IE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="" xmlns:p14="http://schemas.microsoft.com/office/powerpoint/2010/main" val="105636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9391-95CE-C447-8C93-9758D02D5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8067" y="1107016"/>
            <a:ext cx="7772400" cy="1143000"/>
          </a:xfrm>
        </p:spPr>
        <p:txBody>
          <a:bodyPr/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IE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275168" y="257176"/>
            <a:ext cx="3365500" cy="6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mtClean="0"/>
              <a:t>Business Monitor</a:t>
            </a:r>
            <a:endParaRPr lang="en-IE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="" xmlns:p14="http://schemas.microsoft.com/office/powerpoint/2010/main" val="99942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E3A8-57F1-0741-9EC5-A005995F8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219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2050"/>
            <a:ext cx="3008313" cy="922867"/>
          </a:xfrm>
        </p:spPr>
        <p:txBody>
          <a:bodyPr anchor="t"/>
          <a:lstStyle>
            <a:lvl1pPr algn="l">
              <a:defRPr sz="2000" b="1">
                <a:solidFill>
                  <a:srgbClr val="7F7F7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167"/>
            <a:ext cx="5111750" cy="4686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9500"/>
            <a:ext cx="3008313" cy="33549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23FA-5C00-8D4D-A2EC-FA7A4C87C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75168" y="257176"/>
            <a:ext cx="3365500" cy="6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mtClean="0"/>
              <a:t>Business Monitor</a:t>
            </a:r>
            <a:endParaRPr lang="en-IE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="" xmlns:p14="http://schemas.microsoft.com/office/powerpoint/2010/main" val="365913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z Monitor Base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8067" y="35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2193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8133" y="550333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C76E80-165A-7647-9229-7DCE62AEA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30" y="1298710"/>
            <a:ext cx="7772400" cy="1624643"/>
          </a:xfrm>
        </p:spPr>
        <p:txBody>
          <a:bodyPr/>
          <a:lstStyle/>
          <a:p>
            <a:r>
              <a:rPr lang="en-IE" sz="6600" spc="-300" dirty="0" smtClean="0"/>
              <a:t>Business Monitor</a:t>
            </a:r>
            <a:endParaRPr lang="en-IE" sz="6600" spc="-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966" y="2553797"/>
            <a:ext cx="6585234" cy="1620660"/>
          </a:xfrm>
        </p:spPr>
        <p:txBody>
          <a:bodyPr/>
          <a:lstStyle/>
          <a:p>
            <a:r>
              <a:rPr lang="en-IE" sz="6600" spc="-150" dirty="0" smtClean="0"/>
              <a:t>Q1 2</a:t>
            </a:r>
            <a:r>
              <a:rPr lang="en-IE" sz="6600" kern="100" spc="-960" dirty="0" smtClean="0"/>
              <a:t>0</a:t>
            </a:r>
            <a:r>
              <a:rPr lang="en-IE" sz="6600" spc="-750" dirty="0" smtClean="0"/>
              <a:t>16</a:t>
            </a:r>
            <a:endParaRPr lang="en-IE" sz="6600" spc="-150" dirty="0" smtClean="0"/>
          </a:p>
          <a:p>
            <a:r>
              <a:rPr lang="en-IE" sz="4800" spc="-150" dirty="0" smtClean="0"/>
              <a:t>Summary Results</a:t>
            </a:r>
            <a:endParaRPr lang="en-IE" sz="4800" spc="-150" dirty="0"/>
          </a:p>
        </p:txBody>
      </p:sp>
      <p:pic>
        <p:nvPicPr>
          <p:cNvPr id="5" name="Picture 4" descr="Dial Need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8902">
            <a:off x="5779284" y="3142522"/>
            <a:ext cx="2380209" cy="2380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81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47" y="0"/>
            <a:ext cx="879927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“...and many firms, especially those with more than 10 employees, hoping to do so in the next year as well...”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1358" y="1001864"/>
            <a:ext cx="8186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Businesses expecting to increase employment in the next 12 months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900238"/>
            <a:ext cx="78486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1466850"/>
            <a:ext cx="52959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1" y="998637"/>
            <a:ext cx="6214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Does your business sell into these markets?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647" y="0"/>
            <a:ext cx="879927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“Three quarters of firms not currently exporting and missing opportunities for growth...”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47" y="0"/>
            <a:ext cx="879927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“...and giving a variety of reasons for their apprehension about taking the first steps into exporting...”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1358" y="1001864"/>
            <a:ext cx="8186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Reasons given for not engaging in cross-border trade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" y="1476317"/>
            <a:ext cx="7026804" cy="431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113" y="135467"/>
            <a:ext cx="87992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“...but those engaged are increasing their sales...”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1358" y="1001864"/>
            <a:ext cx="84115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Have your sales in the cross-border market decreased in the past year?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616" y="1388534"/>
            <a:ext cx="6591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47" y="0"/>
            <a:ext cx="8799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“...and 69% are using the cross-border experience to move on into other new markets.”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1358" y="1042709"/>
            <a:ext cx="8186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Extent of influence of cross-border trade on</a:t>
            </a:r>
          </a:p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developing new export markets 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3" y="2133600"/>
            <a:ext cx="6238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209550"/>
            <a:ext cx="9262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“Most issues continuing to decline with cash flow and competition the key ones.”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70062"/>
            <a:ext cx="4381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Key challenges for businesses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412" y="1459632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the challenges faced by businesses continue to decline in importance with the exception of those due to pressures from the market</a:t>
            </a:r>
          </a:p>
          <a:p>
            <a:pPr>
              <a:buClr>
                <a:schemeClr val="accent4"/>
              </a:buClr>
            </a:pP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GB" sz="15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Cashflow</a:t>
            </a: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remains a leading issue facing firms</a:t>
            </a:r>
          </a:p>
          <a:p>
            <a:pPr>
              <a:buClr>
                <a:schemeClr val="accent4"/>
              </a:buClr>
            </a:pPr>
            <a:endParaRPr lang="en-GB" sz="15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competitors and discounting now a concern for a significant number of firms, putting a downward pressure on prices</a:t>
            </a: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endParaRPr lang="en-GB" sz="15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Euro/sterling exchange rates has declined as an issue with the exception of exporters and larger businesses.</a:t>
            </a: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endParaRPr lang="en-GB" sz="15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Access to Finance may be re-appearing as an issue, now affecting a quarter of all firms</a:t>
            </a:r>
          </a:p>
          <a:p>
            <a:pPr>
              <a:buClr>
                <a:schemeClr val="accent4"/>
              </a:buClr>
            </a:pPr>
            <a:endParaRPr lang="en-GB" sz="15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067" y="1092200"/>
            <a:ext cx="4586808" cy="381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23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1358" y="1001864"/>
            <a:ext cx="8186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Business position 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647" y="0"/>
            <a:ext cx="8799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“Business position picture remains positive although the momentum behind growth continues to slow...”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01219" y="1042497"/>
            <a:ext cx="48830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Which </a:t>
            </a:r>
            <a:r>
              <a:rPr lang="en-GB" altLang="en-US" sz="1100" i="1" dirty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of the following best describes the current position of your business?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5867" y="1430651"/>
            <a:ext cx="5487458" cy="444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1867" y="118533"/>
            <a:ext cx="7882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“...all sectors growing with Construction performing strongly...”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824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01219" y="1042497"/>
            <a:ext cx="48830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Which </a:t>
            </a:r>
            <a:r>
              <a:rPr lang="en-GB" altLang="en-US" sz="1100" i="1" dirty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of the following best describes the current position of your business?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1358" y="944714"/>
            <a:ext cx="8186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Business position 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1288" y="1533525"/>
            <a:ext cx="63722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78497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“...and exporters and cross-border traders continue to outperform domestic businesses...”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824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01219" y="1042497"/>
            <a:ext cx="48830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Which </a:t>
            </a:r>
            <a:r>
              <a:rPr lang="en-GB" altLang="en-US" sz="1100" i="1" dirty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of the following best describes the current position of your business?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1358" y="1012448"/>
            <a:ext cx="8186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Business position 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47863"/>
            <a:ext cx="6096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1358" y="1128865"/>
            <a:ext cx="8186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Business position 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81" y="0"/>
            <a:ext cx="8799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“...an imbalance exists in the size of firms growing with small firms continuing to fall behind...”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01219" y="1042497"/>
            <a:ext cx="48830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Which </a:t>
            </a:r>
            <a:r>
              <a:rPr lang="en-GB" altLang="en-US" sz="1100" i="1" dirty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of the following best describes the current position of your business?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1862138"/>
            <a:ext cx="76581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1358" y="1044198"/>
            <a:ext cx="8186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Business position 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81" y="0"/>
            <a:ext cx="8799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“...and clear growth gap between businesses in the North and the South in the current quarter...”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01219" y="1042497"/>
            <a:ext cx="48830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Which </a:t>
            </a:r>
            <a:r>
              <a:rPr lang="en-GB" altLang="en-US" sz="1100" i="1" dirty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of the following best describes the current position of your business?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754" y="1668992"/>
            <a:ext cx="57626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7029" y="1013397"/>
            <a:ext cx="5186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Businesses increasing sales in past quarter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ea typeface="Calibri" pitchFamily="34" charset="0"/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“Improving sales performance by businesses in Ireland this quarter</a:t>
            </a: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599" y="1500456"/>
            <a:ext cx="8136467" cy="43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399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“Despite a dip in the number of businesses reporting increasing sales, exporters continue to do better than the firms reliant on the domestic market.”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1358" y="1001864"/>
            <a:ext cx="8186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Businesses increasing sales: exporters </a:t>
            </a:r>
            <a:r>
              <a:rPr lang="en-GB" altLang="en-US" sz="2000" dirty="0" err="1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vs</a:t>
            </a: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non-exporters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585913"/>
            <a:ext cx="66865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47" y="0"/>
            <a:ext cx="879927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“Some signs of a growing number of Irish firms increasing their employment again...”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1358" y="1001864"/>
            <a:ext cx="8186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Businesses increasing employment in past quarter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721" y="1419755"/>
            <a:ext cx="81248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4339</TotalTime>
  <Words>462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Business Monitor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Elm House Creative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McClean</dc:creator>
  <cp:lastModifiedBy>mchughe</cp:lastModifiedBy>
  <cp:revision>215</cp:revision>
  <dcterms:created xsi:type="dcterms:W3CDTF">2013-06-27T15:46:31Z</dcterms:created>
  <dcterms:modified xsi:type="dcterms:W3CDTF">2016-05-20T13:47:46Z</dcterms:modified>
</cp:coreProperties>
</file>